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1"/>
  </p:notesMasterIdLst>
  <p:sldIdLst>
    <p:sldId id="256" r:id="rId2"/>
    <p:sldId id="2076" r:id="rId3"/>
    <p:sldId id="257" r:id="rId4"/>
    <p:sldId id="2077" r:id="rId5"/>
    <p:sldId id="258" r:id="rId6"/>
    <p:sldId id="280" r:id="rId7"/>
    <p:sldId id="259" r:id="rId8"/>
    <p:sldId id="2067" r:id="rId9"/>
    <p:sldId id="261" r:id="rId10"/>
    <p:sldId id="2068" r:id="rId11"/>
    <p:sldId id="262" r:id="rId12"/>
    <p:sldId id="2069" r:id="rId13"/>
    <p:sldId id="267" r:id="rId14"/>
    <p:sldId id="2079" r:id="rId15"/>
    <p:sldId id="2082" r:id="rId16"/>
    <p:sldId id="2070" r:id="rId17"/>
    <p:sldId id="263" r:id="rId18"/>
    <p:sldId id="2071" r:id="rId19"/>
    <p:sldId id="2085" r:id="rId20"/>
    <p:sldId id="2084" r:id="rId21"/>
    <p:sldId id="264" r:id="rId22"/>
    <p:sldId id="2086" r:id="rId23"/>
    <p:sldId id="2087" r:id="rId24"/>
    <p:sldId id="2088" r:id="rId25"/>
    <p:sldId id="2074" r:id="rId26"/>
    <p:sldId id="266" r:id="rId27"/>
    <p:sldId id="2075" r:id="rId28"/>
    <p:sldId id="268" r:id="rId29"/>
    <p:sldId id="2089" r:id="rId30"/>
    <p:sldId id="269" r:id="rId31"/>
    <p:sldId id="2091" r:id="rId32"/>
    <p:sldId id="2090" r:id="rId33"/>
    <p:sldId id="2092" r:id="rId34"/>
    <p:sldId id="2093" r:id="rId35"/>
    <p:sldId id="2094" r:id="rId36"/>
    <p:sldId id="2095" r:id="rId37"/>
    <p:sldId id="2096" r:id="rId38"/>
    <p:sldId id="2097" r:id="rId39"/>
    <p:sldId id="2098" r:id="rId40"/>
    <p:sldId id="274" r:id="rId41"/>
    <p:sldId id="2103" r:id="rId42"/>
    <p:sldId id="2101" r:id="rId43"/>
    <p:sldId id="2102" r:id="rId44"/>
    <p:sldId id="2078" r:id="rId45"/>
    <p:sldId id="276" r:id="rId46"/>
    <p:sldId id="277" r:id="rId47"/>
    <p:sldId id="2106" r:id="rId48"/>
    <p:sldId id="278" r:id="rId49"/>
    <p:sldId id="279" r:id="rId50"/>
  </p:sldIdLst>
  <p:sldSz cx="12192000" cy="6858000"/>
  <p:notesSz cx="5143500" cy="9144000"/>
  <p:defaultTextStyle>
    <a:lvl1pPr marL="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PT Guide Instructions" id="{FD752604-9F70-477E-83E3-AA31279C6C78}">
          <p14:sldIdLst>
            <p14:sldId id="256"/>
            <p14:sldId id="2076"/>
            <p14:sldId id="257"/>
            <p14:sldId id="2077"/>
            <p14:sldId id="258"/>
          </p14:sldIdLst>
        </p14:section>
        <p14:section name="1. Case for Selection (Team Pitch)" id="{721F08B5-5D73-4E72-B1E5-34E31D54CA27}">
          <p14:sldIdLst>
            <p14:sldId id="280"/>
            <p14:sldId id="259"/>
          </p14:sldIdLst>
        </p14:section>
        <p14:section name="2. Lead Faculty Advisers" id="{3765B2AC-8D80-4D65-96DB-F51FB22E7A1B}">
          <p14:sldIdLst>
            <p14:sldId id="2067"/>
            <p14:sldId id="261"/>
          </p14:sldIdLst>
        </p14:section>
        <p14:section name="3. Additional Faculty &amp; Staff" id="{0AB84606-B323-4369-A21B-CD17A569FE8D}">
          <p14:sldIdLst>
            <p14:sldId id="2068"/>
            <p14:sldId id="262"/>
          </p14:sldIdLst>
        </p14:section>
        <p14:section name="4. Team Funding &amp; Budgeting" id="{BD8C562E-F6FD-40C3-A6B0-A9D5673E0F7D}">
          <p14:sldIdLst>
            <p14:sldId id="2069"/>
            <p14:sldId id="267"/>
            <p14:sldId id="2079"/>
            <p14:sldId id="2082"/>
          </p14:sldIdLst>
        </p14:section>
        <p14:section name="5. Team Organization, Structure, and Recruiting" id="{9D5D77B5-89E0-4C94-9B6C-5BD96364B0ED}">
          <p14:sldIdLst>
            <p14:sldId id="2070"/>
            <p14:sldId id="263"/>
            <p14:sldId id="2071"/>
            <p14:sldId id="2085"/>
            <p14:sldId id="2084"/>
            <p14:sldId id="264"/>
            <p14:sldId id="2086"/>
            <p14:sldId id="2087"/>
            <p14:sldId id="2088"/>
          </p14:sldIdLst>
        </p14:section>
        <p14:section name="6. Research &amp; Industry Partnerships" id="{AA8D92F4-16D4-42D6-84A6-115BFAC2E445}">
          <p14:sldIdLst>
            <p14:sldId id="2074"/>
            <p14:sldId id="266"/>
          </p14:sldIdLst>
        </p14:section>
        <p14:section name="7. University Facilities" id="{55D00A8F-FB83-4ACA-A9DD-B42E2396FFDC}">
          <p14:sldIdLst>
            <p14:sldId id="2075"/>
            <p14:sldId id="268"/>
            <p14:sldId id="2089"/>
            <p14:sldId id="269"/>
            <p14:sldId id="2091"/>
            <p14:sldId id="2090"/>
            <p14:sldId id="2092"/>
            <p14:sldId id="2093"/>
            <p14:sldId id="2094"/>
            <p14:sldId id="2095"/>
            <p14:sldId id="2096"/>
            <p14:sldId id="2097"/>
            <p14:sldId id="2098"/>
            <p14:sldId id="274"/>
            <p14:sldId id="2103"/>
            <p14:sldId id="2101"/>
            <p14:sldId id="2102"/>
          </p14:sldIdLst>
        </p14:section>
        <p14:section name="8. Safety Preparedness" id="{FA76E3B7-D8B4-4F8F-BA6A-977A0B8B9B66}">
          <p14:sldIdLst>
            <p14:sldId id="2078"/>
            <p14:sldId id="276"/>
            <p14:sldId id="277"/>
            <p14:sldId id="2106"/>
            <p14:sldId id="278"/>
          </p14:sldIdLst>
        </p14:section>
        <p14:section name="Submission Checklist" id="{53A2B1AE-5B2F-40D8-8A90-31C2FEE30012}">
          <p14:sldIdLst>
            <p14:sldId id="27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A0717EF-FB81-5D51-3444-B742E79D532C}" name="Hortop, Amy" initials="HA" userId="PRraTNLPW+4oHGO99ZVSFEAg6+zCK3Lphk5iABz1Pk4=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7235E"/>
    <a:srgbClr val="333333"/>
    <a:srgbClr val="F0F0F0"/>
    <a:srgbClr val="4D4B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43249D-3EF1-4A57-B425-96A9E56B4EC0}" v="454" dt="2025-11-05T20:47:16.317"/>
    <p1510:client id="{940C565F-4B19-4D95-9550-E808B5B1E917}" v="22" dt="2025-11-06T19:50:29.8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71" d="100"/>
          <a:sy n="71" d="100"/>
        </p:scale>
        <p:origin x="38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microsoft.com/office/2015/10/relationships/revisionInfo" Target="revisionInfo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microsoft.com/office/2018/10/relationships/authors" Target="author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875042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D00F6B-8A63-A537-198A-0F55A9FF06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038119F-B921-41FB-84E1-67693733B51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E796A10-AE1F-B648-3299-C07CEE6411A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9D846F-6181-5E03-46A8-273614B7043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00122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C58699-D41B-8FAB-1047-E839D4AA08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5934B64-472C-2EB5-AA08-05B7E362F51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641642F-4BC7-63BF-F1C0-7CDB2857106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0F5271-4D65-4779-73E6-3D6C574FD5E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36888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1496F6-82CE-7B46-BE6B-867BBB32C6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2D710E4-7CE7-1C8F-F63E-982319223CB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97BEDBC-865B-FC2F-BDAB-21E0EA7D938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8F824F-DFE8-259D-E39F-D1E9903EC86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37329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59D2CF-E89D-A0AA-6353-DB0C5A55C2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47A7463-261A-087E-EF3E-84460FF1315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0E28604-81F0-7273-0B70-AFA4F449E8D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C2032C-DE3B-1E02-3F36-F013AE11AC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63039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82463A-A518-D06C-FC5B-E9703B5E40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282C385-F7B0-5FEF-92A9-98CC5EAD6E1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72C1685-666F-B489-3586-F826D449744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C5AFCA-2F1F-BDF1-9A5C-60B511FAE68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90189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A36394-F391-667E-23D9-9D42FE4CB3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44E8D12-0F18-22C5-0A89-5B8E4FC92A3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2FF1953-7DB7-908F-6225-7311F5FF3C3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1A0955-5BC8-6EB8-DBE5-2661D2968D8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57820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455883-3C66-2036-1BA8-0B3390DA36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053A69D-69C3-83EF-1F33-FD9E07E0F7A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68E8489-E0AE-D74B-6B62-1A72826083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95A0C9-1ED9-63B2-10D9-E9A9D742091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08833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1952E9-29A9-4EBA-5222-DA159A5942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EC44AD1-A26E-35B9-1DBB-4064CF51C21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FFAFCAF-4FF3-ED51-8C66-E311CD9FED6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91F71C-4090-04D8-6724-D7E9EF769ED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61177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1961C3-1896-3702-4D33-D3EC0D08F4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65E1796-43B9-2FD4-3EFA-7CDA3F0AA8B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8C122BA-B988-9E8C-D495-745EA1452AF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8448C4-1767-26B8-0A72-1CA066614B9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38730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7B0C65-A409-187D-9C15-E975728711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62E23B5-5C50-EB24-F898-5B1DC107FF0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138F888-06AE-33DB-4009-E5B54BB54F4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99790C-7627-26A9-C04C-614E80C6993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94358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0AF845-96BE-C004-6D4C-3CF29709E3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FF67041-41F1-7302-E141-3F47D9DB602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AB8B0C4-7F20-A5AC-7476-6B5B7D9D8A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292FCB-AF66-9E54-5ECB-FE2E39C4033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46673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3468B6-A9F4-71FE-DB23-A8781DEA9E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3411C7E-62B5-B108-381D-FB1F34F8D85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0389297-87B9-1362-8A07-3DEC1E7AFC2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808D44-EC70-5CEA-E31E-A8A8BD743A8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66087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64681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4379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2089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3028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90F2F8-6E2E-A767-4473-E7D692DF98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FBD58D5-C585-9BCF-F33E-05D7D45C119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1558B8D-0356-3C0E-24CC-D1AA7E9F77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B19DAB-4609-D6B9-0920-802D1FB12F0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702392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331898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EF8AED-1CCF-41B0-299C-5DF8538DCD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C69D79A-FC68-85D7-6AD3-B817845A5D6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EBE762E-0231-7555-AEA0-EF8B26E0DF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A49094-BE7D-0D76-209C-2B4F99DD471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766725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017063-2205-82AB-92C4-FB31C178B9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1C2E059-4361-A4B6-5FB8-B783D46E1F6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AF68993-DB90-A589-0C5E-9F60089C8E1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4D0718-3A18-B3A9-7C57-13930DED63A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986416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801D5D-BB10-8977-BE10-4355C57541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9B1A168-7DAF-6189-D00A-B0DAEBF000C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3F065EB-C16C-71D8-8E7C-D1B3646F15E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F49042-A0EE-4B06-B3A4-2F361458923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4093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STER_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609600"/>
          </a:xfrm>
          <a:prstGeom prst="rect">
            <a:avLst/>
          </a:prstGeom>
          <a:solidFill>
            <a:srgbClr val="27235E"/>
          </a:solidFill>
          <a:ln/>
        </p:spPr>
        <p:txBody>
          <a:bodyPr/>
          <a:lstStyle/>
          <a:p>
            <a:endParaRPr lang="en-US" sz="3200"/>
          </a:p>
        </p:txBody>
      </p:sp>
      <p:sp>
        <p:nvSpPr>
          <p:cNvPr id="3" name="Text 1"/>
          <p:cNvSpPr/>
          <p:nvPr/>
        </p:nvSpPr>
        <p:spPr>
          <a:xfrm>
            <a:off x="609600" y="12192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867" b="1" dirty="0">
                <a:solidFill>
                  <a:srgbClr val="FFFFFF"/>
                </a:solidFill>
              </a:rPr>
              <a:t>EcoCAR Innovation Challenge Proposal</a:t>
            </a:r>
            <a:endParaRPr lang="en-US" sz="1867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121917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avtcseries.org/next-avtc-series/rfp-submission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7" Type="http://schemas.openxmlformats.org/officeDocument/2006/relationships/image" Target="../media/image13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svg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hyperlink" Target="https://avtcseries.org/next-avtc-series/rfp-submission" TargetMode="External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219200" y="2438400"/>
            <a:ext cx="9753600" cy="2438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/>
            <a:r>
              <a:rPr lang="en-US" sz="4800" b="1" dirty="0">
                <a:solidFill>
                  <a:srgbClr val="27235E"/>
                </a:solidFill>
              </a:rPr>
              <a:t>EcoCAR Innovation Challenge</a:t>
            </a:r>
            <a:endParaRPr lang="en-US" sz="4800" dirty="0"/>
          </a:p>
          <a:p>
            <a:pPr algn="ctr"/>
            <a:r>
              <a:rPr lang="en-US" sz="4800" b="1" dirty="0">
                <a:solidFill>
                  <a:srgbClr val="27235E"/>
                </a:solidFill>
              </a:rPr>
              <a:t>Proposal</a:t>
            </a:r>
            <a:endParaRPr lang="en-US" sz="4800" dirty="0"/>
          </a:p>
        </p:txBody>
      </p:sp>
      <p:sp>
        <p:nvSpPr>
          <p:cNvPr id="3" name="Text 1"/>
          <p:cNvSpPr/>
          <p:nvPr/>
        </p:nvSpPr>
        <p:spPr>
          <a:xfrm>
            <a:off x="1219200" y="4876800"/>
            <a:ext cx="9753600" cy="1219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/>
            <a:r>
              <a:rPr lang="en-US" sz="3200" dirty="0">
                <a:solidFill>
                  <a:srgbClr val="666666"/>
                </a:solidFill>
              </a:rPr>
              <a:t>[University Name]</a:t>
            </a:r>
            <a:endParaRPr lang="en-US" sz="3200" dirty="0"/>
          </a:p>
          <a:p>
            <a:pPr algn="ctr"/>
            <a:r>
              <a:rPr lang="en-US" sz="3200" dirty="0">
                <a:solidFill>
                  <a:srgbClr val="666666"/>
                </a:solidFill>
              </a:rPr>
              <a:t>[Vehicle Track: GM or Stellantis]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1219200" y="6339840"/>
            <a:ext cx="9753600" cy="609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/>
            <a:r>
              <a:rPr lang="en-US" sz="2000" dirty="0">
                <a:solidFill>
                  <a:srgbClr val="27235E"/>
                </a:solidFill>
              </a:rPr>
              <a:t>Submission Deadline: December 18, 2026 at 4:00 PM EST</a:t>
            </a:r>
            <a:endParaRPr lang="en-US" sz="2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E1CFAB-D854-57B6-246A-021038258B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AE4520EA-4D11-65D8-7CB4-7A5110E2C84C}"/>
              </a:ext>
            </a:extLst>
          </p:cNvPr>
          <p:cNvSpPr/>
          <p:nvPr/>
        </p:nvSpPr>
        <p:spPr>
          <a:xfrm>
            <a:off x="226423" y="2943497"/>
            <a:ext cx="11739155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/>
            <a:r>
              <a:rPr lang="en-US" sz="4400" b="1" dirty="0">
                <a:solidFill>
                  <a:srgbClr val="4D4B69"/>
                </a:solidFill>
              </a:rPr>
              <a:t>RFP SECTION D-2.4:</a:t>
            </a:r>
            <a:endParaRPr lang="en-US" sz="4400" dirty="0">
              <a:solidFill>
                <a:srgbClr val="4D4B69"/>
              </a:solidFill>
            </a:endParaRPr>
          </a:p>
          <a:p>
            <a:pPr algn="ctr" fontAlgn="base">
              <a:spcBef>
                <a:spcPts val="1333"/>
              </a:spcBef>
              <a:buClr>
                <a:srgbClr val="5F338C"/>
              </a:buClr>
              <a:buSzPts val="1600"/>
            </a:pPr>
            <a:r>
              <a:rPr lang="en-US" sz="4400" b="1" kern="0" dirty="0">
                <a:solidFill>
                  <a:srgbClr val="4D4B6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Additional Faculty, Mentors, SMEs, and Staff</a:t>
            </a:r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E5088386-312C-F4D4-071B-DE3DB62C5887}"/>
              </a:ext>
            </a:extLst>
          </p:cNvPr>
          <p:cNvSpPr/>
          <p:nvPr/>
        </p:nvSpPr>
        <p:spPr>
          <a:xfrm>
            <a:off x="1219200" y="5120640"/>
            <a:ext cx="9753600" cy="975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/>
            <a:r>
              <a:rPr lang="en-US" dirty="0">
                <a:solidFill>
                  <a:srgbClr val="666666"/>
                </a:solidFill>
              </a:rPr>
              <a:t>1 Slide per individual</a:t>
            </a:r>
            <a:endParaRPr lang="en-US" dirty="0"/>
          </a:p>
          <a:p>
            <a:pPr algn="ctr"/>
            <a:r>
              <a:rPr lang="en-US" dirty="0">
                <a:solidFill>
                  <a:srgbClr val="666666"/>
                </a:solidFill>
              </a:rPr>
              <a:t>Audio/Video: Allowed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95857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853440"/>
            <a:ext cx="10972800" cy="609600"/>
          </a:xfrm>
          <a:prstGeom prst="rect">
            <a:avLst/>
          </a:prstGeom>
          <a:noFill/>
          <a:ln/>
        </p:spPr>
        <p:txBody>
          <a:bodyPr wrap="square" lIns="121920" tIns="60960" rIns="121920" bIns="60960" rtlCol="0" anchor="t"/>
          <a:lstStyle/>
          <a:p>
            <a:r>
              <a:rPr lang="en-US" sz="3200" b="1" dirty="0">
                <a:solidFill>
                  <a:srgbClr val="27235E"/>
                </a:solidFill>
              </a:rPr>
              <a:t>Additional Faculty and Staff</a:t>
            </a:r>
            <a:endParaRPr lang="en-US" sz="3200" dirty="0"/>
          </a:p>
        </p:txBody>
      </p:sp>
      <p:sp>
        <p:nvSpPr>
          <p:cNvPr id="6" name="Text 3"/>
          <p:cNvSpPr/>
          <p:nvPr/>
        </p:nvSpPr>
        <p:spPr>
          <a:xfrm>
            <a:off x="609600" y="5242560"/>
            <a:ext cx="10972800" cy="975360"/>
          </a:xfrm>
          <a:prstGeom prst="rect">
            <a:avLst/>
          </a:prstGeom>
          <a:solidFill>
            <a:srgbClr val="F0F0F0"/>
          </a:solidFill>
          <a:ln/>
        </p:spPr>
        <p:txBody>
          <a:bodyPr wrap="square" rtlCol="0" anchor="t"/>
          <a:lstStyle/>
          <a:p>
            <a:r>
              <a:rPr lang="en-US" sz="1600" b="1" i="1" dirty="0">
                <a:solidFill>
                  <a:srgbClr val="27235E"/>
                </a:solidFill>
              </a:rPr>
              <a:t>🎤 AUDIO/VIDEO OPTIONAL: 3-minute recording per individual (embedded MP4/MP3 or slide narration)</a:t>
            </a:r>
            <a:endParaRPr lang="en-US" sz="1600" dirty="0"/>
          </a:p>
        </p:txBody>
      </p:sp>
      <p:sp>
        <p:nvSpPr>
          <p:cNvPr id="4" name="Text 1">
            <a:extLst>
              <a:ext uri="{FF2B5EF4-FFF2-40B4-BE49-F238E27FC236}">
                <a16:creationId xmlns:a16="http://schemas.microsoft.com/office/drawing/2014/main" id="{CF49E71C-B035-AD26-8A7E-CD574A18DDC7}"/>
              </a:ext>
            </a:extLst>
          </p:cNvPr>
          <p:cNvSpPr/>
          <p:nvPr/>
        </p:nvSpPr>
        <p:spPr>
          <a:xfrm>
            <a:off x="5862320" y="853440"/>
            <a:ext cx="618744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sz="1800" b="1" dirty="0">
                <a:solidFill>
                  <a:srgbClr val="CC0000"/>
                </a:solidFill>
              </a:rPr>
              <a:t>INSTRUCTIONS: </a:t>
            </a:r>
          </a:p>
          <a:p>
            <a:r>
              <a:rPr lang="en-US" sz="1800" b="1" dirty="0">
                <a:solidFill>
                  <a:srgbClr val="CC0000"/>
                </a:solidFill>
              </a:rPr>
              <a:t>1. Duplicate this slide and use for each additional individual</a:t>
            </a:r>
          </a:p>
          <a:p>
            <a:r>
              <a:rPr lang="en-US" sz="1800" b="1" dirty="0">
                <a:solidFill>
                  <a:srgbClr val="C00000"/>
                </a:solidFill>
              </a:rPr>
              <a:t>2. </a:t>
            </a:r>
            <a:r>
              <a:rPr lang="en-US" sz="18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Delete these prompts before inserting your content here.</a:t>
            </a:r>
          </a:p>
        </p:txBody>
      </p:sp>
      <p:graphicFrame>
        <p:nvGraphicFramePr>
          <p:cNvPr id="7" name="Table 0">
            <a:extLst>
              <a:ext uri="{FF2B5EF4-FFF2-40B4-BE49-F238E27FC236}">
                <a16:creationId xmlns:a16="http://schemas.microsoft.com/office/drawing/2014/main" id="{EEB481BB-5737-544E-E701-EACEB8327A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5367109"/>
              </p:ext>
            </p:extLst>
          </p:nvPr>
        </p:nvGraphicFramePr>
        <p:xfrm>
          <a:off x="609600" y="2082800"/>
          <a:ext cx="10972800" cy="2682240"/>
        </p:xfrm>
        <a:graphic>
          <a:graphicData uri="http://schemas.openxmlformats.org/drawingml/2006/table">
            <a:tbl>
              <a:tblPr/>
              <a:tblGrid>
                <a:gridCol w="22001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726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470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b="1" dirty="0">
                          <a:solidFill>
                            <a:srgbClr val="27235E"/>
                          </a:solidFill>
                        </a:rPr>
                        <a:t>Information Type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b="1" dirty="0">
                          <a:solidFill>
                            <a:srgbClr val="27235E"/>
                          </a:solidFill>
                        </a:rPr>
                        <a:t>Details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70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</a:rPr>
                        <a:t>Name &amp; Title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i="1" dirty="0">
                          <a:solidFill>
                            <a:srgbClr val="000000"/>
                          </a:solidFill>
                        </a:rPr>
                        <a:t>[Insert name, title]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70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</a:rPr>
                        <a:t>Department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i="1" dirty="0">
                          <a:solidFill>
                            <a:srgbClr val="000000"/>
                          </a:solidFill>
                        </a:rPr>
                        <a:t>[Insert department]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4136224"/>
                  </a:ext>
                </a:extLst>
              </a:tr>
              <a:tr h="4470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</a:rPr>
                        <a:t>University Role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i="1" dirty="0">
                          <a:solidFill>
                            <a:srgbClr val="000000"/>
                          </a:solidFill>
                        </a:rPr>
                        <a:t>[Briefly summarize the individual’s role at the university]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70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dirty="0"/>
                        <a:t>EcoCAR role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i="1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[Summarize how/when/where they will be involved with the EcoCAR team]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9026639"/>
                  </a:ext>
                </a:extLst>
              </a:tr>
              <a:tr h="4470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dirty="0"/>
                        <a:t>EcoCAR coordination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buNone/>
                      </a:pPr>
                      <a:r>
                        <a:rPr lang="en-US" sz="1500" i="1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[How their involvement will be coordinated and managed by the team]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401CD1-0FC0-24F9-54BE-C7B385F43D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BD1516E3-FFFC-ED3A-02FF-C4AF637DBC2D}"/>
              </a:ext>
            </a:extLst>
          </p:cNvPr>
          <p:cNvSpPr/>
          <p:nvPr/>
        </p:nvSpPr>
        <p:spPr>
          <a:xfrm>
            <a:off x="226423" y="2943497"/>
            <a:ext cx="11739155" cy="1828800"/>
          </a:xfrm>
          <a:prstGeom prst="rect">
            <a:avLst/>
          </a:prstGeom>
          <a:noFill/>
          <a:ln/>
        </p:spPr>
        <p:txBody>
          <a:bodyPr wrap="square" lIns="121920" tIns="60960" rIns="121920" bIns="60960" rtlCol="0" anchor="t"/>
          <a:lstStyle/>
          <a:p>
            <a:pPr algn="ctr"/>
            <a:r>
              <a:rPr lang="en-US" sz="4400" b="1" dirty="0">
                <a:solidFill>
                  <a:srgbClr val="4D4B69"/>
                </a:solidFill>
              </a:rPr>
              <a:t>RFP SECTION D-2.5:</a:t>
            </a:r>
            <a:endParaRPr lang="en-US" sz="4400" dirty="0">
              <a:solidFill>
                <a:srgbClr val="4D4B69"/>
              </a:solidFill>
            </a:endParaRPr>
          </a:p>
          <a:p>
            <a:pPr algn="ctr">
              <a:spcBef>
                <a:spcPts val="1333"/>
              </a:spcBef>
            </a:pPr>
            <a:r>
              <a:rPr lang="en-US" sz="4400" b="1" kern="0" dirty="0">
                <a:solidFill>
                  <a:srgbClr val="4D4B69"/>
                </a:solidFill>
                <a:latin typeface="Calibri"/>
                <a:ea typeface="Calibri"/>
                <a:cs typeface="Calibri"/>
              </a:rPr>
              <a:t>Funding Commitments and Budgeting</a:t>
            </a:r>
            <a:endParaRPr lang="en-US" sz="3600" dirty="0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40AEC8BF-A863-48FC-66AE-202D6AAAECD7}"/>
              </a:ext>
            </a:extLst>
          </p:cNvPr>
          <p:cNvSpPr/>
          <p:nvPr/>
        </p:nvSpPr>
        <p:spPr>
          <a:xfrm>
            <a:off x="1219200" y="5120640"/>
            <a:ext cx="9753600" cy="975360"/>
          </a:xfrm>
          <a:prstGeom prst="rect">
            <a:avLst/>
          </a:prstGeom>
          <a:noFill/>
          <a:ln/>
        </p:spPr>
        <p:txBody>
          <a:bodyPr wrap="square" lIns="121920" tIns="60960" rIns="121920" bIns="60960" rtlCol="0" anchor="t"/>
          <a:lstStyle/>
          <a:p>
            <a:pPr algn="ctr"/>
            <a:r>
              <a:rPr lang="en-US" dirty="0">
                <a:solidFill>
                  <a:srgbClr val="666666"/>
                </a:solidFill>
              </a:rPr>
              <a:t>4 Slides Maximum</a:t>
            </a:r>
            <a:endParaRPr lang="en-US" dirty="0"/>
          </a:p>
          <a:p>
            <a:pPr algn="ctr"/>
            <a:r>
              <a:rPr lang="en-US" dirty="0">
                <a:solidFill>
                  <a:srgbClr val="666666"/>
                </a:solidFill>
              </a:rPr>
              <a:t>Audio/Video: </a:t>
            </a:r>
            <a:r>
              <a:rPr lang="en-US" b="1" dirty="0">
                <a:solidFill>
                  <a:srgbClr val="666666"/>
                </a:solidFill>
              </a:rPr>
              <a:t>Encouraged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269379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853440"/>
            <a:ext cx="10972800" cy="609600"/>
          </a:xfrm>
          <a:prstGeom prst="rect">
            <a:avLst/>
          </a:prstGeom>
          <a:noFill/>
          <a:ln/>
        </p:spPr>
        <p:txBody>
          <a:bodyPr wrap="square" lIns="121920" tIns="60960" rIns="121920" bIns="60960" rtlCol="0" anchor="t"/>
          <a:lstStyle/>
          <a:p>
            <a:r>
              <a:rPr lang="en-US" sz="3200" b="1" dirty="0">
                <a:solidFill>
                  <a:srgbClr val="27235E"/>
                </a:solidFill>
              </a:rPr>
              <a:t>Four-Year Budget Overview</a:t>
            </a:r>
            <a:endParaRPr lang="en-US" sz="3200" dirty="0"/>
          </a:p>
        </p:txBody>
      </p:sp>
      <p:graphicFrame>
        <p:nvGraphicFramePr>
          <p:cNvPr id="1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4223548"/>
              </p:ext>
            </p:extLst>
          </p:nvPr>
        </p:nvGraphicFramePr>
        <p:xfrm>
          <a:off x="609601" y="1524001"/>
          <a:ext cx="8113412" cy="4211787"/>
        </p:xfrm>
        <a:graphic>
          <a:graphicData uri="http://schemas.openxmlformats.org/drawingml/2006/table">
            <a:tbl>
              <a:tblPr/>
              <a:tblGrid>
                <a:gridCol w="430353">
                  <a:extLst>
                    <a:ext uri="{9D8B030D-6E8A-4147-A177-3AD203B41FA5}">
                      <a16:colId xmlns:a16="http://schemas.microsoft.com/office/drawing/2014/main" val="631860673"/>
                    </a:ext>
                  </a:extLst>
                </a:gridCol>
                <a:gridCol w="28062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753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753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753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753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7536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21673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kern="1200" dirty="0">
                          <a:solidFill>
                            <a:srgbClr val="27235E"/>
                          </a:solidFill>
                          <a:latin typeface="+mn-lt"/>
                          <a:ea typeface="+mn-ea"/>
                          <a:cs typeface="+mn-cs"/>
                        </a:rPr>
                        <a:t>Category (these are examples)</a:t>
                      </a:r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27235E"/>
                          </a:solidFill>
                        </a:rPr>
                        <a:t>Year 1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27235E"/>
                          </a:solidFill>
                        </a:rPr>
                        <a:t>Year 2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27235E"/>
                          </a:solidFill>
                        </a:rPr>
                        <a:t>Year 3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27235E"/>
                          </a:solidFill>
                        </a:rPr>
                        <a:t>Year 4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27235E"/>
                          </a:solidFill>
                        </a:rPr>
                        <a:t>Total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1673">
                <a:tc rowSpan="9"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/>
                        <a:t>Costs</a:t>
                      </a:r>
                    </a:p>
                  </a:txBody>
                  <a:tcPr marL="121920" marR="121920" marT="0" marB="0" vert="vert27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Graduate Student Funding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</a:rPr>
                        <a:t>$[Total]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1673">
                <a:tc vMerge="1"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900" dirty="0"/>
                    </a:p>
                  </a:txBody>
                  <a:tcPr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Vehicle Parts &amp; Components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</a:rPr>
                        <a:t>$[Total]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1673">
                <a:tc vMerge="1"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900" dirty="0"/>
                    </a:p>
                  </a:txBody>
                  <a:tcPr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Tools &amp; Equipment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</a:rPr>
                        <a:t>$[Total]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1673">
                <a:tc vMerge="1">
                  <a:txBody>
                    <a:bodyPr/>
                    <a:lstStyle/>
                    <a:p>
                      <a:pPr marL="0" lvl="0" indent="0">
                        <a:buNone/>
                      </a:pPr>
                      <a:endParaRPr lang="en-US" sz="900" dirty="0">
                        <a:solidFill>
                          <a:srgbClr val="000000"/>
                        </a:solidFill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Testing and validation expenses</a:t>
                      </a:r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</a:rPr>
                        <a:t>$[Total]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0321396"/>
                  </a:ext>
                </a:extLst>
              </a:tr>
              <a:tr h="221673">
                <a:tc vMerge="1">
                  <a:txBody>
                    <a:bodyPr/>
                    <a:lstStyle/>
                    <a:p>
                      <a:pPr marL="0" lvl="0" indent="0">
                        <a:buNone/>
                      </a:pPr>
                      <a:endParaRPr lang="en-US" sz="900" dirty="0">
                        <a:solidFill>
                          <a:srgbClr val="000000"/>
                        </a:solidFill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Team Travel</a:t>
                      </a:r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</a:rPr>
                        <a:t>$[Total]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6290194"/>
                  </a:ext>
                </a:extLst>
              </a:tr>
              <a:tr h="221673">
                <a:tc vMerge="1">
                  <a:txBody>
                    <a:bodyPr/>
                    <a:lstStyle/>
                    <a:p>
                      <a:pPr marL="0" lvl="0" indent="0">
                        <a:buNone/>
                      </a:pPr>
                      <a:endParaRPr lang="en-US" sz="900" dirty="0">
                        <a:solidFill>
                          <a:srgbClr val="000000"/>
                        </a:solidFill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Outreach &amp; Promotional Materials</a:t>
                      </a:r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</a:rPr>
                        <a:t>$[Total]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5026676"/>
                  </a:ext>
                </a:extLst>
              </a:tr>
              <a:tr h="221673">
                <a:tc vMerge="1">
                  <a:txBody>
                    <a:bodyPr/>
                    <a:lstStyle/>
                    <a:p>
                      <a:pPr marL="0" lvl="0" indent="0">
                        <a:buNone/>
                      </a:pPr>
                      <a:endParaRPr lang="en-US" sz="900" dirty="0">
                        <a:solidFill>
                          <a:srgbClr val="000000"/>
                        </a:solidFill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Product Innovation Track Resources</a:t>
                      </a:r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</a:rPr>
                        <a:t>$[Total]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4640653"/>
                  </a:ext>
                </a:extLst>
              </a:tr>
              <a:tr h="221673">
                <a:tc vMerge="1">
                  <a:txBody>
                    <a:bodyPr/>
                    <a:lstStyle/>
                    <a:p>
                      <a:pPr marL="0" lvl="0" indent="0">
                        <a:buNone/>
                      </a:pPr>
                      <a:endParaRPr lang="en-US" sz="900" dirty="0">
                        <a:solidFill>
                          <a:srgbClr val="000000"/>
                        </a:solidFill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[other categories]</a:t>
                      </a:r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</a:rPr>
                        <a:t>$[Total]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7474958"/>
                  </a:ext>
                </a:extLst>
              </a:tr>
              <a:tr h="221673">
                <a:tc vMerge="1">
                  <a:txBody>
                    <a:bodyPr/>
                    <a:lstStyle/>
                    <a:p>
                      <a:pPr marL="0" lvl="0" indent="0">
                        <a:buNone/>
                      </a:pPr>
                      <a:endParaRPr lang="en-US" sz="900" dirty="0">
                        <a:solidFill>
                          <a:srgbClr val="000000"/>
                        </a:solidFill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Subtotal</a:t>
                      </a:r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</a:rPr>
                        <a:t>$[Total]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4316299"/>
                  </a:ext>
                </a:extLst>
              </a:tr>
              <a:tr h="221673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endParaRPr lang="en-US" sz="1200" dirty="0">
                        <a:solidFill>
                          <a:srgbClr val="000000"/>
                        </a:solidFill>
                      </a:endParaRPr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r">
                        <a:buNone/>
                      </a:pPr>
                      <a:endParaRPr lang="en-US" sz="1200" dirty="0">
                        <a:solidFill>
                          <a:srgbClr val="000000"/>
                        </a:solidFill>
                      </a:endParaRPr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endParaRPr lang="en-US" sz="1200" i="1" dirty="0">
                        <a:solidFill>
                          <a:srgbClr val="000000"/>
                        </a:solidFill>
                      </a:endParaRPr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endParaRPr lang="en-US" sz="1200" i="1" dirty="0">
                        <a:solidFill>
                          <a:srgbClr val="000000"/>
                        </a:solidFill>
                      </a:endParaRPr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endParaRPr lang="en-US" sz="1200" i="1" dirty="0">
                        <a:solidFill>
                          <a:srgbClr val="000000"/>
                        </a:solidFill>
                      </a:endParaRPr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endParaRPr lang="en-US" sz="1200" i="1" dirty="0">
                        <a:solidFill>
                          <a:srgbClr val="000000"/>
                        </a:solidFill>
                      </a:endParaRPr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endParaRPr lang="en-US" sz="1200" b="1" dirty="0">
                        <a:solidFill>
                          <a:srgbClr val="000000"/>
                        </a:solidFill>
                      </a:endParaRPr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3942736"/>
                  </a:ext>
                </a:extLst>
              </a:tr>
              <a:tr h="221673">
                <a:tc rowSpan="7"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Resources</a:t>
                      </a:r>
                    </a:p>
                  </a:txBody>
                  <a:tcPr marL="121920" marR="121920" marT="0" marB="0" vert="vert27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Funded student positions</a:t>
                      </a:r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</a:rPr>
                        <a:t>$[Total]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3790649"/>
                  </a:ext>
                </a:extLst>
              </a:tr>
              <a:tr h="221673">
                <a:tc vMerge="1">
                  <a:txBody>
                    <a:bodyPr/>
                    <a:lstStyle/>
                    <a:p>
                      <a:pPr marL="0" lvl="0" indent="0">
                        <a:buNone/>
                      </a:pPr>
                      <a:endParaRPr lang="en-US" sz="900" dirty="0">
                        <a:solidFill>
                          <a:srgbClr val="000000"/>
                        </a:solidFill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Unrestricted cash</a:t>
                      </a:r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</a:rPr>
                        <a:t>$[Total]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4052768"/>
                  </a:ext>
                </a:extLst>
              </a:tr>
              <a:tr h="221673">
                <a:tc vMerge="1">
                  <a:txBody>
                    <a:bodyPr/>
                    <a:lstStyle/>
                    <a:p>
                      <a:pPr marL="0" lvl="0" indent="0">
                        <a:buNone/>
                      </a:pPr>
                      <a:endParaRPr lang="en-US" sz="900" dirty="0">
                        <a:solidFill>
                          <a:srgbClr val="000000"/>
                        </a:solidFill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Travel funding</a:t>
                      </a:r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</a:rPr>
                        <a:t>$[Total]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3157379"/>
                  </a:ext>
                </a:extLst>
              </a:tr>
              <a:tr h="221673">
                <a:tc vMerge="1">
                  <a:txBody>
                    <a:bodyPr/>
                    <a:lstStyle/>
                    <a:p>
                      <a:pPr marL="0" lvl="0" indent="0">
                        <a:buNone/>
                      </a:pPr>
                      <a:endParaRPr lang="en-US" sz="900" dirty="0">
                        <a:solidFill>
                          <a:srgbClr val="000000"/>
                        </a:solidFill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Donated hardware</a:t>
                      </a:r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</a:rPr>
                        <a:t>$[Total]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5515192"/>
                  </a:ext>
                </a:extLst>
              </a:tr>
              <a:tr h="221673">
                <a:tc vMerge="1">
                  <a:txBody>
                    <a:bodyPr/>
                    <a:lstStyle/>
                    <a:p>
                      <a:pPr marL="0" lvl="0" indent="0">
                        <a:buNone/>
                      </a:pPr>
                      <a:endParaRPr lang="en-US" sz="900" dirty="0">
                        <a:solidFill>
                          <a:srgbClr val="000000"/>
                        </a:solidFill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Software &amp; AI resources</a:t>
                      </a:r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</a:rPr>
                        <a:t>$[Total]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55173512"/>
                  </a:ext>
                </a:extLst>
              </a:tr>
              <a:tr h="221673">
                <a:tc vMerge="1">
                  <a:txBody>
                    <a:bodyPr/>
                    <a:lstStyle/>
                    <a:p>
                      <a:pPr marL="0" lvl="0" indent="0">
                        <a:buNone/>
                      </a:pPr>
                      <a:endParaRPr lang="en-US" sz="900" dirty="0">
                        <a:solidFill>
                          <a:srgbClr val="000000"/>
                        </a:solidFill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[other categories]</a:t>
                      </a:r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</a:rPr>
                        <a:t>$[Total]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2892182"/>
                  </a:ext>
                </a:extLst>
              </a:tr>
              <a:tr h="221673">
                <a:tc vMerge="1"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endParaRPr lang="en-US" sz="900" dirty="0">
                        <a:solidFill>
                          <a:srgbClr val="000000"/>
                        </a:solidFill>
                      </a:endParaRPr>
                    </a:p>
                  </a:txBody>
                  <a:tcPr marT="0" marB="0" vert="vert27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Subtotal</a:t>
                      </a:r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</a:rPr>
                        <a:t>$[Total]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3833841"/>
                  </a:ext>
                </a:extLst>
              </a:tr>
              <a:tr h="221673">
                <a:tc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endParaRPr lang="en-US" sz="1200" dirty="0">
                        <a:solidFill>
                          <a:srgbClr val="000000"/>
                        </a:solidFill>
                      </a:endParaRPr>
                    </a:p>
                  </a:txBody>
                  <a:tcPr marL="121920" marR="121920" marT="0" marB="0" vert="vert27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Balance (resources minus costs)</a:t>
                      </a:r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</a:rPr>
                        <a:t>$[Total]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2194995"/>
                  </a:ext>
                </a:extLst>
              </a:tr>
            </a:tbl>
          </a:graphicData>
        </a:graphic>
      </p:graphicFrame>
      <p:sp>
        <p:nvSpPr>
          <p:cNvPr id="4" name="Text 1">
            <a:extLst>
              <a:ext uri="{FF2B5EF4-FFF2-40B4-BE49-F238E27FC236}">
                <a16:creationId xmlns:a16="http://schemas.microsoft.com/office/drawing/2014/main" id="{D14857C0-7AD3-DA65-8D3C-C60486E8B1A3}"/>
              </a:ext>
            </a:extLst>
          </p:cNvPr>
          <p:cNvSpPr/>
          <p:nvPr/>
        </p:nvSpPr>
        <p:spPr>
          <a:xfrm>
            <a:off x="5862320" y="853440"/>
            <a:ext cx="6187440" cy="609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sz="1800" b="1" dirty="0">
                <a:solidFill>
                  <a:srgbClr val="CC0000"/>
                </a:solidFill>
              </a:rPr>
              <a:t>INSTRUCTIONS: Provide high-level four-year budget</a:t>
            </a:r>
            <a:endParaRPr lang="en-US" sz="1800" dirty="0"/>
          </a:p>
        </p:txBody>
      </p:sp>
      <p:sp>
        <p:nvSpPr>
          <p:cNvPr id="7" name="Text 3">
            <a:extLst>
              <a:ext uri="{FF2B5EF4-FFF2-40B4-BE49-F238E27FC236}">
                <a16:creationId xmlns:a16="http://schemas.microsoft.com/office/drawing/2014/main" id="{E4938865-E570-5D2A-1F4D-841809E56794}"/>
              </a:ext>
            </a:extLst>
          </p:cNvPr>
          <p:cNvSpPr/>
          <p:nvPr/>
        </p:nvSpPr>
        <p:spPr>
          <a:xfrm>
            <a:off x="609600" y="5852158"/>
            <a:ext cx="10972800" cy="609601"/>
          </a:xfrm>
          <a:prstGeom prst="rect">
            <a:avLst/>
          </a:prstGeom>
          <a:solidFill>
            <a:srgbClr val="F0F0F0"/>
          </a:solidFill>
          <a:ln/>
        </p:spPr>
        <p:txBody>
          <a:bodyPr wrap="square" lIns="121920" tIns="60960" rIns="121920" bIns="60960" rtlCol="0" anchor="t"/>
          <a:lstStyle/>
          <a:p>
            <a:r>
              <a:rPr lang="en-US" sz="1600" b="1" i="1" dirty="0">
                <a:solidFill>
                  <a:srgbClr val="27235E"/>
                </a:solidFill>
              </a:rPr>
              <a:t>🎤 AUDIO/VIDEO ENCOURAGED: Slide narration encouraged (1 recording per slide, up to 3 minutes)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80ADFD-A0E8-8D02-9467-18116527C1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9E974DCD-DF9C-B017-6786-035825B8AE68}"/>
              </a:ext>
            </a:extLst>
          </p:cNvPr>
          <p:cNvSpPr/>
          <p:nvPr/>
        </p:nvSpPr>
        <p:spPr>
          <a:xfrm>
            <a:off x="609600" y="853440"/>
            <a:ext cx="10972800" cy="609600"/>
          </a:xfrm>
          <a:prstGeom prst="rect">
            <a:avLst/>
          </a:prstGeom>
          <a:noFill/>
          <a:ln/>
        </p:spPr>
        <p:txBody>
          <a:bodyPr wrap="square" lIns="121920" tIns="60960" rIns="121920" bIns="60960" rtlCol="0" anchor="t"/>
          <a:lstStyle/>
          <a:p>
            <a:r>
              <a:rPr lang="en-US" sz="3200" b="1" dirty="0">
                <a:solidFill>
                  <a:srgbClr val="27235E"/>
                </a:solidFill>
              </a:rPr>
              <a:t>Additional Details on Projected Costs</a:t>
            </a:r>
            <a:endParaRPr lang="en-US" sz="3200" dirty="0"/>
          </a:p>
        </p:txBody>
      </p:sp>
      <p:graphicFrame>
        <p:nvGraphicFramePr>
          <p:cNvPr id="4" name="Table 0">
            <a:extLst>
              <a:ext uri="{FF2B5EF4-FFF2-40B4-BE49-F238E27FC236}">
                <a16:creationId xmlns:a16="http://schemas.microsoft.com/office/drawing/2014/main" id="{7E3A4788-FC46-7932-F704-820AAA2CDC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0701462"/>
              </p:ext>
            </p:extLst>
          </p:nvPr>
        </p:nvGraphicFramePr>
        <p:xfrm>
          <a:off x="609601" y="1524001"/>
          <a:ext cx="11045479" cy="2360817"/>
        </p:xfrm>
        <a:graphic>
          <a:graphicData uri="http://schemas.openxmlformats.org/drawingml/2006/table">
            <a:tbl>
              <a:tblPr/>
              <a:tblGrid>
                <a:gridCol w="25110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60320">
                  <a:extLst>
                    <a:ext uri="{9D8B030D-6E8A-4147-A177-3AD203B41FA5}">
                      <a16:colId xmlns:a16="http://schemas.microsoft.com/office/drawing/2014/main" val="1360879976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75360">
                  <a:extLst>
                    <a:ext uri="{9D8B030D-6E8A-4147-A177-3AD203B41FA5}">
                      <a16:colId xmlns:a16="http://schemas.microsoft.com/office/drawing/2014/main" val="1872612992"/>
                    </a:ext>
                  </a:extLst>
                </a:gridCol>
                <a:gridCol w="9753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753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753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534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kern="1200" dirty="0">
                          <a:solidFill>
                            <a:srgbClr val="27235E"/>
                          </a:solidFill>
                          <a:latin typeface="+mn-lt"/>
                          <a:ea typeface="+mn-ea"/>
                          <a:cs typeface="+mn-cs"/>
                        </a:rPr>
                        <a:t>Item</a:t>
                      </a:r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kern="1200" dirty="0">
                          <a:solidFill>
                            <a:srgbClr val="27235E"/>
                          </a:solidFill>
                          <a:latin typeface="+mn-lt"/>
                          <a:ea typeface="+mn-ea"/>
                          <a:cs typeface="+mn-cs"/>
                        </a:rPr>
                        <a:t>Category (these are examples)</a:t>
                      </a:r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27235E"/>
                          </a:solidFill>
                        </a:rPr>
                        <a:t>Offset by in-kind donation?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27235E"/>
                          </a:solidFill>
                        </a:rPr>
                        <a:t>Year 1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27235E"/>
                          </a:solidFill>
                        </a:rPr>
                        <a:t>Year 2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27235E"/>
                          </a:solidFill>
                        </a:rPr>
                        <a:t>Year 3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27235E"/>
                          </a:solidFill>
                        </a:rPr>
                        <a:t>Year 4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27235E"/>
                          </a:solidFill>
                        </a:rPr>
                        <a:t>Total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1673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Graduate Student Funding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</a:rPr>
                        <a:t>$[Total]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1673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Vehicle Parts &amp; Components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</a:rPr>
                        <a:t>$[Total]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1673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Tools &amp; Equipment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</a:rPr>
                        <a:t>$[Total]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1673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endParaRPr lang="en-US" sz="1200" dirty="0">
                        <a:solidFill>
                          <a:srgbClr val="000000"/>
                        </a:solidFill>
                      </a:endParaRPr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Testing and validation expenses</a:t>
                      </a:r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endParaRPr lang="en-US" sz="1200" i="1" dirty="0">
                        <a:solidFill>
                          <a:srgbClr val="000000"/>
                        </a:solidFill>
                      </a:endParaRPr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</a:rPr>
                        <a:t>$[Total]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0321396"/>
                  </a:ext>
                </a:extLst>
              </a:tr>
              <a:tr h="221673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endParaRPr lang="en-US" sz="1200" dirty="0">
                        <a:solidFill>
                          <a:srgbClr val="000000"/>
                        </a:solidFill>
                      </a:endParaRPr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Team Travel</a:t>
                      </a:r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endParaRPr lang="en-US" sz="1200" i="1" dirty="0">
                        <a:solidFill>
                          <a:srgbClr val="000000"/>
                        </a:solidFill>
                      </a:endParaRPr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</a:rPr>
                        <a:t>$[Total]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6290194"/>
                  </a:ext>
                </a:extLst>
              </a:tr>
              <a:tr h="221673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endParaRPr lang="en-US" sz="1200" dirty="0">
                        <a:solidFill>
                          <a:srgbClr val="000000"/>
                        </a:solidFill>
                      </a:endParaRPr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Outreach &amp; Promotional Materials</a:t>
                      </a:r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endParaRPr lang="en-US" sz="1200" i="1" dirty="0">
                        <a:solidFill>
                          <a:srgbClr val="000000"/>
                        </a:solidFill>
                      </a:endParaRPr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</a:rPr>
                        <a:t>$[Total]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5026676"/>
                  </a:ext>
                </a:extLst>
              </a:tr>
              <a:tr h="221673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endParaRPr lang="en-US" sz="1200" dirty="0">
                        <a:solidFill>
                          <a:srgbClr val="000000"/>
                        </a:solidFill>
                      </a:endParaRPr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Product Innovation Track Resources</a:t>
                      </a:r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endParaRPr lang="en-US" sz="1200" i="1" dirty="0">
                        <a:solidFill>
                          <a:srgbClr val="000000"/>
                        </a:solidFill>
                      </a:endParaRPr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</a:rPr>
                        <a:t>$[Total]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4640653"/>
                  </a:ext>
                </a:extLst>
              </a:tr>
              <a:tr h="221673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endParaRPr lang="en-US" sz="1200" dirty="0">
                        <a:solidFill>
                          <a:srgbClr val="000000"/>
                        </a:solidFill>
                      </a:endParaRPr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[other categories]</a:t>
                      </a:r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endParaRPr lang="en-US" sz="1200" i="1" dirty="0">
                        <a:solidFill>
                          <a:srgbClr val="000000"/>
                        </a:solidFill>
                      </a:endParaRPr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</a:rPr>
                        <a:t>$[Total]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7474958"/>
                  </a:ext>
                </a:extLst>
              </a:tr>
              <a:tr h="221673">
                <a:tc>
                  <a:txBody>
                    <a:bodyPr/>
                    <a:lstStyle/>
                    <a:p>
                      <a:pPr marL="0" lvl="0" indent="0" algn="r">
                        <a:buNone/>
                      </a:pPr>
                      <a:endParaRPr lang="en-US" sz="1200" dirty="0">
                        <a:solidFill>
                          <a:srgbClr val="000000"/>
                        </a:solidFill>
                      </a:endParaRPr>
                    </a:p>
                  </a:txBody>
                  <a:tcPr marL="121920" marR="12192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endParaRPr lang="en-US" sz="1200" i="1" dirty="0">
                        <a:solidFill>
                          <a:srgbClr val="000000"/>
                        </a:solidFill>
                      </a:endParaRPr>
                    </a:p>
                  </a:txBody>
                  <a:tcPr marL="121920" marR="12192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Subtotal</a:t>
                      </a:r>
                    </a:p>
                  </a:txBody>
                  <a:tcPr marL="121920" marR="12192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</a:rPr>
                        <a:t>$[Total]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4316299"/>
                  </a:ext>
                </a:extLst>
              </a:tr>
            </a:tbl>
          </a:graphicData>
        </a:graphic>
      </p:graphicFrame>
      <p:sp>
        <p:nvSpPr>
          <p:cNvPr id="7" name="Text 1">
            <a:extLst>
              <a:ext uri="{FF2B5EF4-FFF2-40B4-BE49-F238E27FC236}">
                <a16:creationId xmlns:a16="http://schemas.microsoft.com/office/drawing/2014/main" id="{8C5A20F1-E57F-C934-F70E-F73248C508E3}"/>
              </a:ext>
            </a:extLst>
          </p:cNvPr>
          <p:cNvSpPr/>
          <p:nvPr/>
        </p:nvSpPr>
        <p:spPr>
          <a:xfrm>
            <a:off x="7599680" y="853440"/>
            <a:ext cx="4450080" cy="609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sz="1800" b="1" dirty="0">
                <a:solidFill>
                  <a:srgbClr val="CC0000"/>
                </a:solidFill>
              </a:rPr>
              <a:t>INSTRUCTIONS: Provide additional details on projected costs</a:t>
            </a:r>
            <a:endParaRPr lang="en-US" sz="1800" dirty="0"/>
          </a:p>
        </p:txBody>
      </p:sp>
      <p:sp>
        <p:nvSpPr>
          <p:cNvPr id="8" name="Text 3">
            <a:extLst>
              <a:ext uri="{FF2B5EF4-FFF2-40B4-BE49-F238E27FC236}">
                <a16:creationId xmlns:a16="http://schemas.microsoft.com/office/drawing/2014/main" id="{3085C4A1-7DB8-0405-E963-7904236E2D1E}"/>
              </a:ext>
            </a:extLst>
          </p:cNvPr>
          <p:cNvSpPr/>
          <p:nvPr/>
        </p:nvSpPr>
        <p:spPr>
          <a:xfrm>
            <a:off x="609600" y="5486400"/>
            <a:ext cx="10972800" cy="975360"/>
          </a:xfrm>
          <a:prstGeom prst="rect">
            <a:avLst/>
          </a:prstGeom>
          <a:solidFill>
            <a:srgbClr val="F0F0F0"/>
          </a:solidFill>
          <a:ln/>
        </p:spPr>
        <p:txBody>
          <a:bodyPr wrap="square" lIns="121920" tIns="60960" rIns="121920" bIns="60960" rtlCol="0" anchor="t"/>
          <a:lstStyle/>
          <a:p>
            <a:r>
              <a:rPr lang="en-US" sz="1600" b="1" i="1" dirty="0">
                <a:solidFill>
                  <a:srgbClr val="27235E"/>
                </a:solidFill>
              </a:rPr>
              <a:t>🎤 AUDIO/VIDEO ENCOURAGED: Slide narration encouraged (1 recording per slide, up to 3 minutes)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5677379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65BB60-F5A8-A8B7-D95D-68B203106E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8CCAE260-73F8-D496-8416-82C8967F6493}"/>
              </a:ext>
            </a:extLst>
          </p:cNvPr>
          <p:cNvSpPr/>
          <p:nvPr/>
        </p:nvSpPr>
        <p:spPr>
          <a:xfrm>
            <a:off x="609600" y="853440"/>
            <a:ext cx="10972800" cy="609600"/>
          </a:xfrm>
          <a:prstGeom prst="rect">
            <a:avLst/>
          </a:prstGeom>
          <a:noFill/>
          <a:ln/>
        </p:spPr>
        <p:txBody>
          <a:bodyPr wrap="square" lIns="121920" tIns="60960" rIns="121920" bIns="60960" rtlCol="0" anchor="t"/>
          <a:lstStyle/>
          <a:p>
            <a:r>
              <a:rPr lang="en-US" sz="3200" b="1" dirty="0">
                <a:solidFill>
                  <a:srgbClr val="27235E"/>
                </a:solidFill>
              </a:rPr>
              <a:t>Additional Details on Anticipated Resources</a:t>
            </a:r>
            <a:endParaRPr lang="en-US" sz="3200" dirty="0"/>
          </a:p>
        </p:txBody>
      </p:sp>
      <p:graphicFrame>
        <p:nvGraphicFramePr>
          <p:cNvPr id="4" name="Table 0">
            <a:extLst>
              <a:ext uri="{FF2B5EF4-FFF2-40B4-BE49-F238E27FC236}">
                <a16:creationId xmlns:a16="http://schemas.microsoft.com/office/drawing/2014/main" id="{01596A89-0985-8EAC-CA21-35C132FC50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7043667"/>
              </p:ext>
            </p:extLst>
          </p:nvPr>
        </p:nvGraphicFramePr>
        <p:xfrm>
          <a:off x="609600" y="1524000"/>
          <a:ext cx="11106949" cy="1773384"/>
        </p:xfrm>
        <a:graphic>
          <a:graphicData uri="http://schemas.openxmlformats.org/drawingml/2006/table">
            <a:tbl>
              <a:tblPr/>
              <a:tblGrid>
                <a:gridCol w="22017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4232">
                  <a:extLst>
                    <a:ext uri="{9D8B030D-6E8A-4147-A177-3AD203B41FA5}">
                      <a16:colId xmlns:a16="http://schemas.microsoft.com/office/drawing/2014/main" val="1360879976"/>
                    </a:ext>
                  </a:extLst>
                </a:gridCol>
                <a:gridCol w="1552411">
                  <a:extLst>
                    <a:ext uri="{9D8B030D-6E8A-4147-A177-3AD203B41FA5}">
                      <a16:colId xmlns:a16="http://schemas.microsoft.com/office/drawing/2014/main" val="562905112"/>
                    </a:ext>
                  </a:extLst>
                </a:gridCol>
                <a:gridCol w="13736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75360">
                  <a:extLst>
                    <a:ext uri="{9D8B030D-6E8A-4147-A177-3AD203B41FA5}">
                      <a16:colId xmlns:a16="http://schemas.microsoft.com/office/drawing/2014/main" val="1872612992"/>
                    </a:ext>
                  </a:extLst>
                </a:gridCol>
                <a:gridCol w="9753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753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753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534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21673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kern="1200" dirty="0">
                          <a:solidFill>
                            <a:srgbClr val="27235E"/>
                          </a:solidFill>
                          <a:latin typeface="+mn-lt"/>
                          <a:ea typeface="+mn-ea"/>
                          <a:cs typeface="+mn-cs"/>
                        </a:rPr>
                        <a:t>Category (these are examples)</a:t>
                      </a:r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kern="1200" dirty="0">
                          <a:solidFill>
                            <a:srgbClr val="27235E"/>
                          </a:solidFill>
                          <a:latin typeface="+mn-lt"/>
                          <a:ea typeface="+mn-ea"/>
                          <a:cs typeface="+mn-cs"/>
                        </a:rPr>
                        <a:t>Type</a:t>
                      </a:r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rgbClr val="27235E"/>
                          </a:solidFill>
                          <a:latin typeface="+mn-lt"/>
                          <a:ea typeface="+mn-ea"/>
                          <a:cs typeface="+mn-cs"/>
                        </a:rPr>
                        <a:t>Source</a:t>
                      </a:r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rgbClr val="27235E"/>
                          </a:solidFill>
                          <a:latin typeface="+mn-lt"/>
                          <a:ea typeface="+mn-ea"/>
                          <a:cs typeface="+mn-cs"/>
                        </a:rPr>
                        <a:t>Confirmed?</a:t>
                      </a:r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27235E"/>
                          </a:solidFill>
                        </a:rPr>
                        <a:t>Year 1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27235E"/>
                          </a:solidFill>
                        </a:rPr>
                        <a:t>Year 2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27235E"/>
                          </a:solidFill>
                        </a:rPr>
                        <a:t>Year 3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27235E"/>
                          </a:solidFill>
                        </a:rPr>
                        <a:t>Year 4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27235E"/>
                          </a:solidFill>
                        </a:rPr>
                        <a:t>Total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1673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Funded student positions</a:t>
                      </a:r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Cash / inkind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/>
                        <a:t>Ex: University</a:t>
                      </a:r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/>
                        <a:t>Yes / No</a:t>
                      </a:r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</a:rPr>
                        <a:t>$[Total]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1673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Unrestricted cash</a:t>
                      </a:r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Cash / inkind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/>
                        <a:t>Ex: EcoCAR program</a:t>
                      </a:r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Yes / No</a:t>
                      </a:r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</a:rPr>
                        <a:t>$[Total]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1673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Travel funding</a:t>
                      </a:r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Cash / inkind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/>
                        <a:t>Ex: local partner</a:t>
                      </a:r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</a:rPr>
                        <a:t>$[Total]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1673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Donated hardware</a:t>
                      </a:r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Cash / inkind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endParaRPr lang="en-US" sz="1200" i="1" dirty="0">
                        <a:solidFill>
                          <a:srgbClr val="000000"/>
                        </a:solidFill>
                      </a:endParaRPr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endParaRPr lang="en-US" sz="1200" i="1" dirty="0">
                        <a:solidFill>
                          <a:srgbClr val="000000"/>
                        </a:solidFill>
                      </a:endParaRPr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</a:rPr>
                        <a:t>$[Total]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0321396"/>
                  </a:ext>
                </a:extLst>
              </a:tr>
              <a:tr h="221673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Software &amp; AI resources</a:t>
                      </a:r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Cash / inkind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endParaRPr lang="en-US" sz="1200" i="1" dirty="0">
                        <a:solidFill>
                          <a:srgbClr val="000000"/>
                        </a:solidFill>
                      </a:endParaRPr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endParaRPr lang="en-US" sz="1200" i="1" dirty="0">
                        <a:solidFill>
                          <a:srgbClr val="000000"/>
                        </a:solidFill>
                      </a:endParaRPr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</a:rPr>
                        <a:t>$[Total]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6290194"/>
                  </a:ext>
                </a:extLst>
              </a:tr>
              <a:tr h="221673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[other categories]</a:t>
                      </a:r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Cash / </a:t>
                      </a:r>
                      <a:r>
                        <a:rPr kumimoji="0" lang="en-US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inkind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endParaRPr lang="en-US" sz="1200" i="1" dirty="0">
                        <a:solidFill>
                          <a:srgbClr val="000000"/>
                        </a:solidFill>
                      </a:endParaRPr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endParaRPr lang="en-US" sz="1200" i="1" dirty="0">
                        <a:solidFill>
                          <a:srgbClr val="000000"/>
                        </a:solidFill>
                      </a:endParaRPr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</a:rPr>
                        <a:t>$[Total]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5026676"/>
                  </a:ext>
                </a:extLst>
              </a:tr>
              <a:tr h="221673">
                <a:tc>
                  <a:txBody>
                    <a:bodyPr/>
                    <a:lstStyle/>
                    <a:p>
                      <a:pPr marL="0" lvl="0" indent="0" algn="r">
                        <a:buNone/>
                      </a:pPr>
                      <a:endParaRPr lang="en-US" sz="1200" dirty="0">
                        <a:solidFill>
                          <a:srgbClr val="000000"/>
                        </a:solidFill>
                      </a:endParaRPr>
                    </a:p>
                  </a:txBody>
                  <a:tcPr marL="121920" marR="12192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endParaRPr lang="en-US" sz="1200" i="1" dirty="0">
                        <a:solidFill>
                          <a:srgbClr val="000000"/>
                        </a:solidFill>
                      </a:endParaRPr>
                    </a:p>
                  </a:txBody>
                  <a:tcPr marL="121920" marR="12192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solidFill>
                          <a:srgbClr val="000000"/>
                        </a:solidFill>
                      </a:endParaRPr>
                    </a:p>
                  </a:txBody>
                  <a:tcPr marL="121920" marR="12192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Subtotal</a:t>
                      </a:r>
                    </a:p>
                  </a:txBody>
                  <a:tcPr marL="121920" marR="12192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</a:rPr>
                        <a:t>$[Total]</a:t>
                      </a:r>
                      <a:endParaRPr lang="en-US" sz="1200" dirty="0"/>
                    </a:p>
                  </a:txBody>
                  <a:tcPr marL="121920" marR="12192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4316299"/>
                  </a:ext>
                </a:extLst>
              </a:tr>
            </a:tbl>
          </a:graphicData>
        </a:graphic>
      </p:graphicFrame>
      <p:sp>
        <p:nvSpPr>
          <p:cNvPr id="7" name="Text 1">
            <a:extLst>
              <a:ext uri="{FF2B5EF4-FFF2-40B4-BE49-F238E27FC236}">
                <a16:creationId xmlns:a16="http://schemas.microsoft.com/office/drawing/2014/main" id="{5B38411D-7E39-01E9-2DB3-03300F69293F}"/>
              </a:ext>
            </a:extLst>
          </p:cNvPr>
          <p:cNvSpPr/>
          <p:nvPr/>
        </p:nvSpPr>
        <p:spPr>
          <a:xfrm>
            <a:off x="8300720" y="853440"/>
            <a:ext cx="3749040" cy="609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sz="1800" b="1" dirty="0">
                <a:solidFill>
                  <a:srgbClr val="CC0000"/>
                </a:solidFill>
              </a:rPr>
              <a:t>INSTRUCTIONS: Provide additional details on anticipated resources</a:t>
            </a:r>
            <a:endParaRPr lang="en-US" sz="1800" dirty="0"/>
          </a:p>
        </p:txBody>
      </p:sp>
      <p:sp>
        <p:nvSpPr>
          <p:cNvPr id="3" name="Text 2">
            <a:extLst>
              <a:ext uri="{FF2B5EF4-FFF2-40B4-BE49-F238E27FC236}">
                <a16:creationId xmlns:a16="http://schemas.microsoft.com/office/drawing/2014/main" id="{0B95D8D9-2DC1-9167-0A80-0DBE42C439FB}"/>
              </a:ext>
            </a:extLst>
          </p:cNvPr>
          <p:cNvSpPr/>
          <p:nvPr/>
        </p:nvSpPr>
        <p:spPr>
          <a:xfrm>
            <a:off x="609600" y="3935942"/>
            <a:ext cx="10972800" cy="609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sz="1600" dirty="0">
                <a:solidFill>
                  <a:srgbClr val="27235E"/>
                </a:solidFill>
              </a:rPr>
              <a:t>Include additional details on unconfirmed resources (next steps &amp; timing)</a:t>
            </a:r>
          </a:p>
          <a:p>
            <a:pPr marL="228594" indent="-228594">
              <a:buFont typeface="Arial" panose="020B0604020202020204" pitchFamily="34" charset="0"/>
              <a:buChar char="•"/>
            </a:pPr>
            <a:endParaRPr lang="en-US" sz="1600" dirty="0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F4B773F9-1ED9-EC8C-42D1-5D844D3467C6}"/>
              </a:ext>
            </a:extLst>
          </p:cNvPr>
          <p:cNvSpPr/>
          <p:nvPr/>
        </p:nvSpPr>
        <p:spPr>
          <a:xfrm>
            <a:off x="609600" y="5486400"/>
            <a:ext cx="10972800" cy="975360"/>
          </a:xfrm>
          <a:prstGeom prst="rect">
            <a:avLst/>
          </a:prstGeom>
          <a:solidFill>
            <a:srgbClr val="F0F0F0"/>
          </a:solidFill>
          <a:ln/>
        </p:spPr>
        <p:txBody>
          <a:bodyPr wrap="square" lIns="121920" tIns="60960" rIns="121920" bIns="60960" rtlCol="0" anchor="t"/>
          <a:lstStyle/>
          <a:p>
            <a:r>
              <a:rPr lang="en-US" sz="1600" b="1" i="1" dirty="0">
                <a:solidFill>
                  <a:srgbClr val="27235E"/>
                </a:solidFill>
              </a:rPr>
              <a:t>🎤 AUDIO/VIDEO ENCOURAGED: Slide narration encouraged (1 recording per slide, up to 3 minutes)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0387017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0B317A-490F-0C1B-1176-9116A69E55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851C3DB6-D54A-9A9A-8C57-8BDBFB3FEF5C}"/>
              </a:ext>
            </a:extLst>
          </p:cNvPr>
          <p:cNvSpPr/>
          <p:nvPr/>
        </p:nvSpPr>
        <p:spPr>
          <a:xfrm>
            <a:off x="226423" y="2668331"/>
            <a:ext cx="11739155" cy="1828800"/>
          </a:xfrm>
          <a:prstGeom prst="rect">
            <a:avLst/>
          </a:prstGeom>
          <a:noFill/>
          <a:ln/>
        </p:spPr>
        <p:txBody>
          <a:bodyPr wrap="square" lIns="121920" tIns="60960" rIns="121920" bIns="60960" rtlCol="0" anchor="t"/>
          <a:lstStyle/>
          <a:p>
            <a:pPr algn="ctr"/>
            <a:r>
              <a:rPr lang="en-US" sz="4000" b="1" dirty="0">
                <a:solidFill>
                  <a:srgbClr val="4D4B69"/>
                </a:solidFill>
              </a:rPr>
              <a:t>RFP SECTION D-2.6:</a:t>
            </a:r>
            <a:endParaRPr lang="en-US" sz="4000" dirty="0">
              <a:solidFill>
                <a:srgbClr val="4D4B69"/>
              </a:solidFill>
            </a:endParaRPr>
          </a:p>
          <a:p>
            <a:pPr algn="ctr" fontAlgn="base">
              <a:spcBef>
                <a:spcPts val="1333"/>
              </a:spcBef>
              <a:buClr>
                <a:srgbClr val="5F338C"/>
              </a:buClr>
              <a:buSzPts val="1600"/>
            </a:pPr>
            <a:r>
              <a:rPr lang="en-US" sz="4000" b="1" kern="0" dirty="0">
                <a:solidFill>
                  <a:srgbClr val="4D4B69"/>
                </a:solidFill>
                <a:latin typeface="Calibri"/>
                <a:ea typeface="Calibri"/>
                <a:cs typeface="Calibri"/>
              </a:rPr>
              <a:t>Team Organization, Structure, and Recruiting</a:t>
            </a:r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BE754F29-9315-D8A9-5B8A-C44507A2C7AD}"/>
              </a:ext>
            </a:extLst>
          </p:cNvPr>
          <p:cNvSpPr/>
          <p:nvPr/>
        </p:nvSpPr>
        <p:spPr>
          <a:xfrm>
            <a:off x="1219200" y="5120640"/>
            <a:ext cx="9753600" cy="975360"/>
          </a:xfrm>
          <a:prstGeom prst="rect">
            <a:avLst/>
          </a:prstGeom>
          <a:noFill/>
          <a:ln/>
        </p:spPr>
        <p:txBody>
          <a:bodyPr wrap="square" lIns="121920" tIns="60960" rIns="121920" bIns="60960" rtlCol="0" anchor="t"/>
          <a:lstStyle/>
          <a:p>
            <a:pPr algn="ctr"/>
            <a:r>
              <a:rPr lang="en-US" dirty="0">
                <a:solidFill>
                  <a:srgbClr val="666666"/>
                </a:solidFill>
              </a:rPr>
              <a:t>10 Slides Maximum</a:t>
            </a:r>
            <a:endParaRPr lang="en-US" dirty="0">
              <a:solidFill>
                <a:srgbClr val="000000"/>
              </a:solidFill>
              <a:ea typeface="Calibri"/>
              <a:cs typeface="Calibri"/>
            </a:endParaRPr>
          </a:p>
          <a:p>
            <a:pPr algn="ctr"/>
            <a:r>
              <a:rPr lang="en-US" dirty="0">
                <a:solidFill>
                  <a:srgbClr val="666666"/>
                </a:solidFill>
              </a:rPr>
              <a:t>Audio/Video: </a:t>
            </a:r>
            <a:r>
              <a:rPr lang="en-US" b="1" dirty="0">
                <a:solidFill>
                  <a:srgbClr val="666666"/>
                </a:solidFill>
              </a:rPr>
              <a:t>Encouraged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67177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1" y="853440"/>
            <a:ext cx="11205633" cy="609600"/>
          </a:xfrm>
          <a:prstGeom prst="rect">
            <a:avLst/>
          </a:prstGeom>
          <a:noFill/>
          <a:ln/>
        </p:spPr>
        <p:txBody>
          <a:bodyPr wrap="square" lIns="121920" tIns="60960" rIns="121920" bIns="60960" rtlCol="0" anchor="t"/>
          <a:lstStyle/>
          <a:p>
            <a:r>
              <a:rPr lang="en-US" sz="3200" b="1" dirty="0">
                <a:solidFill>
                  <a:srgbClr val="27235E"/>
                </a:solidFill>
              </a:rPr>
              <a:t>Team Organizational Structure </a:t>
            </a:r>
            <a:endParaRPr lang="en-US" sz="3200" dirty="0">
              <a:solidFill>
                <a:srgbClr val="27235E"/>
              </a:solidFill>
            </a:endParaRPr>
          </a:p>
        </p:txBody>
      </p:sp>
      <p:sp>
        <p:nvSpPr>
          <p:cNvPr id="3" name="Text 1"/>
          <p:cNvSpPr/>
          <p:nvPr/>
        </p:nvSpPr>
        <p:spPr>
          <a:xfrm>
            <a:off x="609600" y="1706880"/>
            <a:ext cx="10972800" cy="365760"/>
          </a:xfrm>
          <a:prstGeom prst="rect">
            <a:avLst/>
          </a:prstGeom>
          <a:noFill/>
          <a:ln/>
        </p:spPr>
        <p:txBody>
          <a:bodyPr wrap="square" lIns="121920" tIns="60960" rIns="121920" bIns="60960" rtlCol="0" anchor="t"/>
          <a:lstStyle/>
          <a:p>
            <a:r>
              <a:rPr lang="en-US" sz="1800" b="1" dirty="0">
                <a:solidFill>
                  <a:srgbClr val="CC0000"/>
                </a:solidFill>
              </a:rPr>
              <a:t>INSTRUCTIONS: Provide organizational chart </a:t>
            </a:r>
            <a:endParaRPr lang="en-US" sz="18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2581D8E-B299-9334-9527-0DFAD2269F0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9370" t="37784" r="28630" b="36049"/>
          <a:stretch>
            <a:fillRect/>
          </a:stretch>
        </p:blipFill>
        <p:spPr>
          <a:xfrm>
            <a:off x="4010025" y="2072640"/>
            <a:ext cx="3600450" cy="1794510"/>
          </a:xfrm>
          <a:prstGeom prst="rect">
            <a:avLst/>
          </a:prstGeom>
        </p:spPr>
      </p:pic>
      <p:sp>
        <p:nvSpPr>
          <p:cNvPr id="5" name="Text 2">
            <a:extLst>
              <a:ext uri="{FF2B5EF4-FFF2-40B4-BE49-F238E27FC236}">
                <a16:creationId xmlns:a16="http://schemas.microsoft.com/office/drawing/2014/main" id="{59656142-6667-BED6-99D2-D1EB75CBE72B}"/>
              </a:ext>
            </a:extLst>
          </p:cNvPr>
          <p:cNvSpPr/>
          <p:nvPr/>
        </p:nvSpPr>
        <p:spPr>
          <a:xfrm>
            <a:off x="609600" y="3935942"/>
            <a:ext cx="10972800" cy="609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sz="1600" dirty="0">
                <a:solidFill>
                  <a:srgbClr val="27235E"/>
                </a:solidFill>
              </a:rPr>
              <a:t>Highlight student leadership team positions and describe how they will be leveraged to engage volunteer student participants</a:t>
            </a:r>
          </a:p>
          <a:p>
            <a:pPr marL="228594" indent="-228594">
              <a:buFont typeface="Arial" panose="020B0604020202020204" pitchFamily="34" charset="0"/>
              <a:buChar char="•"/>
            </a:pPr>
            <a:endParaRPr lang="en-US" sz="1600" dirty="0"/>
          </a:p>
        </p:txBody>
      </p:sp>
      <p:sp>
        <p:nvSpPr>
          <p:cNvPr id="7" name="Text 3">
            <a:extLst>
              <a:ext uri="{FF2B5EF4-FFF2-40B4-BE49-F238E27FC236}">
                <a16:creationId xmlns:a16="http://schemas.microsoft.com/office/drawing/2014/main" id="{7CE96AEF-6694-6D49-5ED1-581C0F99F18B}"/>
              </a:ext>
            </a:extLst>
          </p:cNvPr>
          <p:cNvSpPr/>
          <p:nvPr/>
        </p:nvSpPr>
        <p:spPr>
          <a:xfrm>
            <a:off x="609600" y="5486400"/>
            <a:ext cx="10972800" cy="975360"/>
          </a:xfrm>
          <a:prstGeom prst="rect">
            <a:avLst/>
          </a:prstGeom>
          <a:solidFill>
            <a:srgbClr val="F0F0F0"/>
          </a:solidFill>
          <a:ln/>
        </p:spPr>
        <p:txBody>
          <a:bodyPr wrap="square" lIns="121920" tIns="60960" rIns="121920" bIns="60960" rtlCol="0" anchor="t"/>
          <a:lstStyle/>
          <a:p>
            <a:r>
              <a:rPr lang="en-US" sz="1600" b="1" i="1" dirty="0">
                <a:solidFill>
                  <a:srgbClr val="27235E"/>
                </a:solidFill>
              </a:rPr>
              <a:t>🎤 AUDIO/VIDEO ENCOURAGED: Slide narration encouraged (1 recording per slide, up to 3 minutes)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7059D1-4426-7C66-B75E-1AB812DB33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7C8F14D3-B7E0-B0C5-223D-7781A13165EC}"/>
              </a:ext>
            </a:extLst>
          </p:cNvPr>
          <p:cNvSpPr/>
          <p:nvPr/>
        </p:nvSpPr>
        <p:spPr>
          <a:xfrm>
            <a:off x="609601" y="853440"/>
            <a:ext cx="11205633" cy="609600"/>
          </a:xfrm>
          <a:prstGeom prst="rect">
            <a:avLst/>
          </a:prstGeom>
          <a:noFill/>
          <a:ln/>
        </p:spPr>
        <p:txBody>
          <a:bodyPr wrap="square" lIns="121920" tIns="60960" rIns="121920" bIns="60960" rtlCol="0" anchor="t"/>
          <a:lstStyle/>
          <a:p>
            <a:r>
              <a:rPr lang="en-US" sz="3200" b="1" dirty="0">
                <a:solidFill>
                  <a:srgbClr val="27235E"/>
                </a:solidFill>
              </a:rPr>
              <a:t>Student Leadership Team Summary Table</a:t>
            </a:r>
            <a:endParaRPr lang="en-US" sz="3200" dirty="0">
              <a:solidFill>
                <a:srgbClr val="27235E"/>
              </a:solidFill>
            </a:endParaRPr>
          </a:p>
        </p:txBody>
      </p:sp>
      <p:graphicFrame>
        <p:nvGraphicFramePr>
          <p:cNvPr id="9" name="Table 0">
            <a:extLst>
              <a:ext uri="{FF2B5EF4-FFF2-40B4-BE49-F238E27FC236}">
                <a16:creationId xmlns:a16="http://schemas.microsoft.com/office/drawing/2014/main" id="{9C1F824B-A535-9581-98C7-4A10FE9C4D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9073084"/>
              </p:ext>
            </p:extLst>
          </p:nvPr>
        </p:nvGraphicFramePr>
        <p:xfrm>
          <a:off x="609600" y="1491615"/>
          <a:ext cx="10972802" cy="1981200"/>
        </p:xfrm>
        <a:graphic>
          <a:graphicData uri="http://schemas.openxmlformats.org/drawingml/2006/table">
            <a:tbl>
              <a:tblPr/>
              <a:tblGrid>
                <a:gridCol w="18632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69902">
                  <a:extLst>
                    <a:ext uri="{9D8B030D-6E8A-4147-A177-3AD203B41FA5}">
                      <a16:colId xmlns:a16="http://schemas.microsoft.com/office/drawing/2014/main" val="521249278"/>
                    </a:ext>
                  </a:extLst>
                </a:gridCol>
                <a:gridCol w="1667649">
                  <a:extLst>
                    <a:ext uri="{9D8B030D-6E8A-4147-A177-3AD203B41FA5}">
                      <a16:colId xmlns:a16="http://schemas.microsoft.com/office/drawing/2014/main" val="542653020"/>
                    </a:ext>
                  </a:extLst>
                </a:gridCol>
                <a:gridCol w="22086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632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76349"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27235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Position</a:t>
                      </a: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27235E"/>
                          </a:solidFill>
                        </a:rPr>
                        <a:t>Core Functions 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27235E"/>
                          </a:solidFill>
                        </a:rPr>
                        <a:t>(examples below from RFP Table 9)</a:t>
                      </a:r>
                      <a:endParaRPr lang="en-US" sz="1300" dirty="0"/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7235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Major</a:t>
                      </a: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27235E"/>
                          </a:solidFill>
                        </a:rPr>
                        <a:t>Funding Amount</a:t>
                      </a:r>
                      <a:endParaRPr lang="en-US" sz="1300" dirty="0"/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F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lang="en-US" sz="1300" b="1" dirty="0">
                          <a:solidFill>
                            <a:srgbClr val="27235E"/>
                          </a:solidFill>
                        </a:rPr>
                        <a:t>Funding Source</a:t>
                      </a:r>
                      <a:endParaRPr lang="en-US" sz="3200" dirty="0"/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6349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i="1" dirty="0">
                          <a:solidFill>
                            <a:srgbClr val="000000"/>
                          </a:solidFill>
                        </a:rPr>
                        <a:t>[Position 1]</a:t>
                      </a:r>
                      <a:endParaRPr lang="en-US" sz="1300" dirty="0"/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1219170" rtl="0" eaLnBrk="1" latinLnBrk="0" hangingPunct="1">
                        <a:buNone/>
                      </a:pPr>
                      <a:r>
                        <a:rPr lang="en-US" sz="1300" i="1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Team Leadership and Administration</a:t>
                      </a: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i="1" dirty="0">
                          <a:solidFill>
                            <a:srgbClr val="000000"/>
                          </a:solidFill>
                        </a:rPr>
                        <a:t>Ex: BS / MS / Ph.D.</a:t>
                      </a:r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300" i="1" dirty="0">
                        <a:solidFill>
                          <a:srgbClr val="000000"/>
                        </a:solidFill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300" i="1" dirty="0">
                        <a:solidFill>
                          <a:srgbClr val="000000"/>
                        </a:solidFill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6349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i="1" dirty="0">
                          <a:solidFill>
                            <a:srgbClr val="000000"/>
                          </a:solidFill>
                        </a:rPr>
                        <a:t>[Position 2]</a:t>
                      </a:r>
                      <a:endParaRPr lang="en-US" sz="1300" dirty="0"/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1219170" rtl="0" eaLnBrk="1" latinLnBrk="0" hangingPunct="1">
                        <a:buNone/>
                      </a:pPr>
                      <a:r>
                        <a:rPr lang="en-US" sz="1300" i="1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Project Management &amp; Team Operations </a:t>
                      </a: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300" i="1" dirty="0">
                        <a:solidFill>
                          <a:srgbClr val="000000"/>
                        </a:solidFill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300" i="1" dirty="0">
                        <a:solidFill>
                          <a:srgbClr val="000000"/>
                        </a:solidFill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300" i="1" dirty="0">
                        <a:solidFill>
                          <a:srgbClr val="000000"/>
                        </a:solidFill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6349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i="1" dirty="0">
                          <a:solidFill>
                            <a:srgbClr val="000000"/>
                          </a:solidFill>
                        </a:rPr>
                        <a:t>[Position 3]</a:t>
                      </a:r>
                      <a:endParaRPr lang="en-US" sz="1300" dirty="0"/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1219170" rtl="0" eaLnBrk="1" latinLnBrk="0" hangingPunct="1">
                        <a:buNone/>
                      </a:pPr>
                      <a:r>
                        <a:rPr lang="en-US" sz="1300" i="1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Vehicle Track Technical Leadership</a:t>
                      </a: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300" i="1" dirty="0">
                        <a:solidFill>
                          <a:srgbClr val="000000"/>
                        </a:solidFill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300" i="1" dirty="0">
                        <a:solidFill>
                          <a:srgbClr val="000000"/>
                        </a:solidFill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300" i="1" dirty="0">
                        <a:solidFill>
                          <a:srgbClr val="000000"/>
                        </a:solidFill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6283484"/>
                  </a:ext>
                </a:extLst>
              </a:tr>
              <a:tr h="176349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i="1" dirty="0">
                          <a:solidFill>
                            <a:srgbClr val="000000"/>
                          </a:solidFill>
                        </a:rPr>
                        <a:t>[Position 4]</a:t>
                      </a:r>
                      <a:endParaRPr lang="en-US" sz="1300" dirty="0"/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1219170" rtl="0" eaLnBrk="1" latinLnBrk="0" hangingPunct="1">
                        <a:buNone/>
                      </a:pPr>
                      <a:r>
                        <a:rPr lang="en-US" sz="1300" i="1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Vehicle Track Domain Expertise</a:t>
                      </a: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300" i="1" dirty="0">
                        <a:solidFill>
                          <a:srgbClr val="000000"/>
                        </a:solidFill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300" i="1" dirty="0">
                        <a:solidFill>
                          <a:srgbClr val="000000"/>
                        </a:solidFill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300" i="1" dirty="0">
                        <a:solidFill>
                          <a:srgbClr val="000000"/>
                        </a:solidFill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7363905"/>
                  </a:ext>
                </a:extLst>
              </a:tr>
              <a:tr h="176349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i="1" dirty="0">
                          <a:solidFill>
                            <a:srgbClr val="000000"/>
                          </a:solidFill>
                        </a:rPr>
                        <a:t>[Position 5]</a:t>
                      </a:r>
                      <a:endParaRPr lang="en-US" sz="1300" dirty="0"/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1219170" rtl="0" eaLnBrk="1" latinLnBrk="0" hangingPunct="1">
                        <a:buNone/>
                      </a:pPr>
                      <a:r>
                        <a:rPr lang="en-US" sz="1300" i="1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Entrepreneurship &amp; Commercialization</a:t>
                      </a: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300" i="1" dirty="0">
                        <a:solidFill>
                          <a:srgbClr val="000000"/>
                        </a:solidFill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300" i="1" dirty="0">
                        <a:solidFill>
                          <a:srgbClr val="000000"/>
                        </a:solidFill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300" i="1" dirty="0">
                        <a:solidFill>
                          <a:srgbClr val="000000"/>
                        </a:solidFill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2394348"/>
                  </a:ext>
                </a:extLst>
              </a:tr>
              <a:tr h="176349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i="1" dirty="0">
                          <a:solidFill>
                            <a:srgbClr val="000000"/>
                          </a:solidFill>
                        </a:rPr>
                        <a:t>[Position 6]</a:t>
                      </a:r>
                      <a:endParaRPr lang="en-US" sz="1300" dirty="0"/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1219170" rtl="0" eaLnBrk="1" latinLnBrk="0" hangingPunct="1">
                        <a:buNone/>
                      </a:pPr>
                      <a:r>
                        <a:rPr lang="en-US" sz="1300" i="1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Innovation Product Development</a:t>
                      </a: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300" i="1" dirty="0">
                        <a:solidFill>
                          <a:srgbClr val="000000"/>
                        </a:solidFill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300" i="1" dirty="0">
                        <a:solidFill>
                          <a:srgbClr val="000000"/>
                        </a:solidFill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300" i="1" dirty="0">
                        <a:solidFill>
                          <a:srgbClr val="000000"/>
                        </a:solidFill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6144550"/>
                  </a:ext>
                </a:extLst>
              </a:tr>
              <a:tr h="176349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i="1" dirty="0"/>
                        <a:t>[Additional positions]</a:t>
                      </a:r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1219170" rtl="0" eaLnBrk="1" latinLnBrk="0" hangingPunct="1">
                        <a:buNone/>
                      </a:pPr>
                      <a:r>
                        <a:rPr lang="en-US" sz="1300" i="1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Marketing &amp; Communications</a:t>
                      </a: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300" i="1" dirty="0">
                        <a:solidFill>
                          <a:srgbClr val="000000"/>
                        </a:solidFill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300" i="1" dirty="0">
                        <a:solidFill>
                          <a:srgbClr val="000000"/>
                        </a:solidFill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300" i="1" dirty="0">
                        <a:solidFill>
                          <a:srgbClr val="000000"/>
                        </a:solidFill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9523394"/>
                  </a:ext>
                </a:extLst>
              </a:tr>
              <a:tr h="176349"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i="1" dirty="0"/>
                        <a:t>[Additional positions]</a:t>
                      </a:r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1219170" rtl="0" eaLnBrk="1" latinLnBrk="0" hangingPunct="1">
                        <a:buNone/>
                      </a:pPr>
                      <a:r>
                        <a:rPr lang="en-US" sz="1300" i="1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Artificial Intelligence</a:t>
                      </a: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300" i="1" dirty="0">
                        <a:solidFill>
                          <a:srgbClr val="000000"/>
                        </a:solidFill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300" i="1" dirty="0">
                        <a:solidFill>
                          <a:srgbClr val="000000"/>
                        </a:solidFill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300" i="1" dirty="0">
                        <a:solidFill>
                          <a:srgbClr val="000000"/>
                        </a:solidFill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320885"/>
                  </a:ext>
                </a:extLst>
              </a:tr>
            </a:tbl>
          </a:graphicData>
        </a:graphic>
      </p:graphicFrame>
      <p:sp>
        <p:nvSpPr>
          <p:cNvPr id="11" name="Text 3">
            <a:extLst>
              <a:ext uri="{FF2B5EF4-FFF2-40B4-BE49-F238E27FC236}">
                <a16:creationId xmlns:a16="http://schemas.microsoft.com/office/drawing/2014/main" id="{200F2ED6-1D1B-B770-53EC-18E42897E279}"/>
              </a:ext>
            </a:extLst>
          </p:cNvPr>
          <p:cNvSpPr/>
          <p:nvPr/>
        </p:nvSpPr>
        <p:spPr>
          <a:xfrm>
            <a:off x="609600" y="5486400"/>
            <a:ext cx="10972800" cy="975360"/>
          </a:xfrm>
          <a:prstGeom prst="rect">
            <a:avLst/>
          </a:prstGeom>
          <a:solidFill>
            <a:srgbClr val="F0F0F0"/>
          </a:solidFill>
          <a:ln/>
        </p:spPr>
        <p:txBody>
          <a:bodyPr wrap="square" lIns="121920" tIns="60960" rIns="121920" bIns="60960" rtlCol="0" anchor="t"/>
          <a:lstStyle/>
          <a:p>
            <a:r>
              <a:rPr lang="en-US" sz="1600" b="1" i="1" dirty="0">
                <a:solidFill>
                  <a:srgbClr val="27235E"/>
                </a:solidFill>
              </a:rPr>
              <a:t>🎤 AUDIO/VIDEO ENCOURAGED: Slide narration encouraged (1 recording per slide, up to 3 minutes)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6556506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24C481-1005-F04F-A92D-8C33BB682E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755D4524-11B8-6B55-4065-3373FDEAF871}"/>
              </a:ext>
            </a:extLst>
          </p:cNvPr>
          <p:cNvSpPr/>
          <p:nvPr/>
        </p:nvSpPr>
        <p:spPr>
          <a:xfrm>
            <a:off x="609601" y="853440"/>
            <a:ext cx="11205633" cy="609600"/>
          </a:xfrm>
          <a:prstGeom prst="rect">
            <a:avLst/>
          </a:prstGeom>
          <a:noFill/>
          <a:ln/>
        </p:spPr>
        <p:txBody>
          <a:bodyPr wrap="square" lIns="121920" tIns="60960" rIns="121920" bIns="60960" rtlCol="0" anchor="t"/>
          <a:lstStyle/>
          <a:p>
            <a:r>
              <a:rPr lang="en-US" sz="3200" b="1" dirty="0">
                <a:solidFill>
                  <a:srgbClr val="27235E"/>
                </a:solidFill>
              </a:rPr>
              <a:t>Student Leadership Team Role Descriptions</a:t>
            </a:r>
            <a:endParaRPr lang="en-US" sz="3200" dirty="0">
              <a:solidFill>
                <a:srgbClr val="27235E"/>
              </a:solidFill>
            </a:endParaRPr>
          </a:p>
        </p:txBody>
      </p:sp>
      <p:graphicFrame>
        <p:nvGraphicFramePr>
          <p:cNvPr id="9" name="Table 0">
            <a:extLst>
              <a:ext uri="{FF2B5EF4-FFF2-40B4-BE49-F238E27FC236}">
                <a16:creationId xmlns:a16="http://schemas.microsoft.com/office/drawing/2014/main" id="{E408658E-272C-52AC-7BAD-4D46938EE6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0677991"/>
              </p:ext>
            </p:extLst>
          </p:nvPr>
        </p:nvGraphicFramePr>
        <p:xfrm>
          <a:off x="609600" y="1491614"/>
          <a:ext cx="9178482" cy="3518532"/>
        </p:xfrm>
        <a:graphic>
          <a:graphicData uri="http://schemas.openxmlformats.org/drawingml/2006/table">
            <a:tbl>
              <a:tblPr/>
              <a:tblGrid>
                <a:gridCol w="18632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15200">
                  <a:extLst>
                    <a:ext uri="{9D8B030D-6E8A-4147-A177-3AD203B41FA5}">
                      <a16:colId xmlns:a16="http://schemas.microsoft.com/office/drawing/2014/main" val="521249278"/>
                    </a:ext>
                  </a:extLst>
                </a:gridCol>
              </a:tblGrid>
              <a:tr h="390948"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7235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Position</a:t>
                      </a: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27235E"/>
                          </a:solidFill>
                        </a:rPr>
                        <a:t>EcoCAR Role </a:t>
                      </a:r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094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i="1" dirty="0">
                          <a:solidFill>
                            <a:srgbClr val="000000"/>
                          </a:solidFill>
                        </a:rPr>
                        <a:t>[Position 1]</a:t>
                      </a:r>
                      <a:endParaRPr lang="en-US" sz="1300" dirty="0"/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1219170" rtl="0" eaLnBrk="1" latinLnBrk="0" hangingPunct="1">
                        <a:buNone/>
                      </a:pPr>
                      <a:endParaRPr lang="en-US" sz="1300" i="1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094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i="1" dirty="0">
                          <a:solidFill>
                            <a:srgbClr val="000000"/>
                          </a:solidFill>
                        </a:rPr>
                        <a:t>[Position 2]</a:t>
                      </a:r>
                      <a:endParaRPr lang="en-US" sz="1300" dirty="0"/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1219170" rtl="0" eaLnBrk="1" latinLnBrk="0" hangingPunct="1">
                        <a:buNone/>
                      </a:pPr>
                      <a:endParaRPr lang="en-US" sz="1300" i="1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094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i="1" dirty="0">
                          <a:solidFill>
                            <a:srgbClr val="000000"/>
                          </a:solidFill>
                        </a:rPr>
                        <a:t>[Position 3]</a:t>
                      </a:r>
                      <a:endParaRPr lang="en-US" sz="1300" dirty="0"/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1219170" rtl="0" eaLnBrk="1" latinLnBrk="0" hangingPunct="1">
                        <a:buNone/>
                      </a:pPr>
                      <a:endParaRPr lang="en-US" sz="1300" i="1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6283484"/>
                  </a:ext>
                </a:extLst>
              </a:tr>
              <a:tr h="39094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i="1" dirty="0">
                          <a:solidFill>
                            <a:srgbClr val="000000"/>
                          </a:solidFill>
                        </a:rPr>
                        <a:t>[Position 4]</a:t>
                      </a:r>
                      <a:endParaRPr lang="en-US" sz="1300" dirty="0"/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1219170" rtl="0" eaLnBrk="1" latinLnBrk="0" hangingPunct="1">
                        <a:buNone/>
                      </a:pPr>
                      <a:endParaRPr lang="en-US" sz="1300" i="1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7363905"/>
                  </a:ext>
                </a:extLst>
              </a:tr>
              <a:tr h="39094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i="1" dirty="0">
                          <a:solidFill>
                            <a:srgbClr val="000000"/>
                          </a:solidFill>
                        </a:rPr>
                        <a:t>[Position 5]</a:t>
                      </a:r>
                      <a:endParaRPr lang="en-US" sz="1300" dirty="0"/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1219170" rtl="0" eaLnBrk="1" latinLnBrk="0" hangingPunct="1">
                        <a:buNone/>
                      </a:pPr>
                      <a:endParaRPr lang="en-US" sz="1300" i="1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2394348"/>
                  </a:ext>
                </a:extLst>
              </a:tr>
              <a:tr h="39094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i="1" dirty="0">
                          <a:solidFill>
                            <a:srgbClr val="000000"/>
                          </a:solidFill>
                        </a:rPr>
                        <a:t>[Position 6]</a:t>
                      </a:r>
                      <a:endParaRPr lang="en-US" sz="1300" dirty="0"/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1219170" rtl="0" eaLnBrk="1" latinLnBrk="0" hangingPunct="1">
                        <a:buNone/>
                      </a:pPr>
                      <a:endParaRPr lang="en-US" sz="1300" i="1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6144550"/>
                  </a:ext>
                </a:extLst>
              </a:tr>
              <a:tr h="39094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i="1" dirty="0"/>
                        <a:t>[Additional positions]</a:t>
                      </a:r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1219170" rtl="0" eaLnBrk="1" latinLnBrk="0" hangingPunct="1">
                        <a:buNone/>
                      </a:pPr>
                      <a:endParaRPr lang="en-US" sz="1300" i="1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9523394"/>
                  </a:ext>
                </a:extLst>
              </a:tr>
              <a:tr h="390948"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i="1" dirty="0"/>
                        <a:t>[Additional positions]</a:t>
                      </a:r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1219170" rtl="0" eaLnBrk="1" latinLnBrk="0" hangingPunct="1">
                        <a:buNone/>
                      </a:pPr>
                      <a:endParaRPr lang="en-US" sz="1300" i="1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320885"/>
                  </a:ext>
                </a:extLst>
              </a:tr>
            </a:tbl>
          </a:graphicData>
        </a:graphic>
      </p:graphicFrame>
      <p:sp>
        <p:nvSpPr>
          <p:cNvPr id="7" name="Text 3">
            <a:extLst>
              <a:ext uri="{FF2B5EF4-FFF2-40B4-BE49-F238E27FC236}">
                <a16:creationId xmlns:a16="http://schemas.microsoft.com/office/drawing/2014/main" id="{4632CFB5-8DB1-D414-7083-99FB0589DDCB}"/>
              </a:ext>
            </a:extLst>
          </p:cNvPr>
          <p:cNvSpPr/>
          <p:nvPr/>
        </p:nvSpPr>
        <p:spPr>
          <a:xfrm>
            <a:off x="609600" y="5486400"/>
            <a:ext cx="10972800" cy="975360"/>
          </a:xfrm>
          <a:prstGeom prst="rect">
            <a:avLst/>
          </a:prstGeom>
          <a:solidFill>
            <a:srgbClr val="F0F0F0"/>
          </a:solidFill>
          <a:ln/>
        </p:spPr>
        <p:txBody>
          <a:bodyPr wrap="square" lIns="121920" tIns="60960" rIns="121920" bIns="60960" rtlCol="0" anchor="t"/>
          <a:lstStyle/>
          <a:p>
            <a:r>
              <a:rPr lang="en-US" sz="1600" b="1" i="1" dirty="0">
                <a:solidFill>
                  <a:srgbClr val="27235E"/>
                </a:solidFill>
              </a:rPr>
              <a:t>🎤 AUDIO/VIDEO ENCOURAGED: Slide narration encouraged (1 recording per slide, up to 3 minutes)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1677607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B2A90A7-D523-4966-0FE7-CD919EE4A8E9}"/>
              </a:ext>
            </a:extLst>
          </p:cNvPr>
          <p:cNvSpPr txBox="1"/>
          <p:nvPr/>
        </p:nvSpPr>
        <p:spPr>
          <a:xfrm>
            <a:off x="690033" y="1716617"/>
            <a:ext cx="10494432" cy="412420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121920" tIns="60960" rIns="121920" bIns="6096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highlight>
                  <a:srgbClr val="FFFFFF"/>
                </a:highlight>
                <a:latin typeface="Inter"/>
              </a:rPr>
              <a:t>This PowerPoint deck is designed as a structural guide to help you meet all proposal requirements and understand the expected content for each section. </a:t>
            </a:r>
            <a:endParaRPr lang="en-US" sz="2000" dirty="0"/>
          </a:p>
          <a:p>
            <a:endParaRPr lang="en-US" sz="2000" dirty="0">
              <a:highlight>
                <a:srgbClr val="FFFFFF"/>
              </a:highlight>
              <a:latin typeface="Inter"/>
            </a:endParaRPr>
          </a:p>
          <a:p>
            <a:r>
              <a:rPr lang="en-US" sz="2000" dirty="0">
                <a:highlight>
                  <a:srgbClr val="FFFFFF"/>
                </a:highlight>
                <a:latin typeface="Inter"/>
              </a:rPr>
              <a:t>While the guide helps ensure you address every required element, </a:t>
            </a:r>
            <a:r>
              <a:rPr lang="en-US" sz="2000" b="1" dirty="0">
                <a:highlight>
                  <a:srgbClr val="FFFFFF"/>
                </a:highlight>
                <a:latin typeface="Inter"/>
              </a:rPr>
              <a:t>you are strongly encouraged to customize the design, layout, and branding to reflect your university's unique identity and strengths</a:t>
            </a:r>
            <a:r>
              <a:rPr lang="en-US" sz="2000" dirty="0">
                <a:highlight>
                  <a:srgbClr val="FFFFFF"/>
                </a:highlight>
                <a:latin typeface="Inter"/>
              </a:rPr>
              <a:t>. Proposers should modify colors, fonts, graphics, and slide layouts to showcase your institution's brand and create a compelling visual presentation. </a:t>
            </a:r>
            <a:endParaRPr lang="en-US" sz="2000" dirty="0">
              <a:latin typeface="Calibri" panose="020F0502020204030204"/>
              <a:ea typeface="Calibri"/>
              <a:cs typeface="Calibri"/>
            </a:endParaRPr>
          </a:p>
          <a:p>
            <a:endParaRPr lang="en-US" sz="2000" dirty="0">
              <a:highlight>
                <a:srgbClr val="FFFFFF"/>
              </a:highlight>
              <a:latin typeface="Inter"/>
            </a:endParaRPr>
          </a:p>
          <a:p>
            <a:r>
              <a:rPr lang="en-US" sz="2000" dirty="0">
                <a:highlight>
                  <a:srgbClr val="FFFFFF"/>
                </a:highlight>
                <a:latin typeface="Inter"/>
              </a:rPr>
              <a:t>The guide's formatting is simply a starting point; what matters most is that you include all required content elements and audio/video components as specified in the RFP. </a:t>
            </a:r>
          </a:p>
          <a:p>
            <a:endParaRPr lang="en-US" sz="2000" dirty="0">
              <a:highlight>
                <a:srgbClr val="FFFFFF"/>
              </a:highlight>
              <a:latin typeface="Inter"/>
              <a:ea typeface="Calibri"/>
              <a:cs typeface="Calibri"/>
            </a:endParaRPr>
          </a:p>
          <a:p>
            <a:r>
              <a:rPr lang="en-US" sz="2000" dirty="0">
                <a:highlight>
                  <a:srgbClr val="FFFFFF"/>
                </a:highlight>
                <a:latin typeface="Inter"/>
                <a:ea typeface="Calibri"/>
                <a:cs typeface="Calibri"/>
              </a:rPr>
              <a:t>Note: Refer to the RFP for all program requirements. The RFP is the master document; nothing in this PPT guide supersedes the RFP</a:t>
            </a:r>
          </a:p>
        </p:txBody>
      </p:sp>
      <p:sp>
        <p:nvSpPr>
          <p:cNvPr id="4" name="Text 0">
            <a:extLst>
              <a:ext uri="{FF2B5EF4-FFF2-40B4-BE49-F238E27FC236}">
                <a16:creationId xmlns:a16="http://schemas.microsoft.com/office/drawing/2014/main" id="{0DBEE5E3-C174-6B64-380D-D901DE645687}"/>
              </a:ext>
            </a:extLst>
          </p:cNvPr>
          <p:cNvSpPr/>
          <p:nvPr/>
        </p:nvSpPr>
        <p:spPr>
          <a:xfrm>
            <a:off x="609600" y="853440"/>
            <a:ext cx="10972800" cy="609600"/>
          </a:xfrm>
          <a:prstGeom prst="rect">
            <a:avLst/>
          </a:prstGeom>
          <a:noFill/>
          <a:ln/>
        </p:spPr>
        <p:txBody>
          <a:bodyPr wrap="square" lIns="121920" tIns="60960" rIns="121920" bIns="60960" rtlCol="0" anchor="t"/>
          <a:lstStyle/>
          <a:p>
            <a:r>
              <a:rPr lang="en-US" sz="3600" b="1" dirty="0">
                <a:solidFill>
                  <a:srgbClr val="27235E"/>
                </a:solidFill>
              </a:rPr>
              <a:t>About this PPT Guide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9796469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61A2D3-BE9B-A9E5-C2B2-E2A8703073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3441C931-C6D8-79BC-603E-CE1EF9CB5C75}"/>
              </a:ext>
            </a:extLst>
          </p:cNvPr>
          <p:cNvSpPr/>
          <p:nvPr/>
        </p:nvSpPr>
        <p:spPr>
          <a:xfrm>
            <a:off x="609601" y="853440"/>
            <a:ext cx="11205633" cy="609600"/>
          </a:xfrm>
          <a:prstGeom prst="rect">
            <a:avLst/>
          </a:prstGeom>
          <a:noFill/>
          <a:ln/>
        </p:spPr>
        <p:txBody>
          <a:bodyPr wrap="square" lIns="121920" tIns="60960" rIns="121920" bIns="60960" rtlCol="0" anchor="t"/>
          <a:lstStyle/>
          <a:p>
            <a:r>
              <a:rPr lang="en-US" sz="3200" b="1" dirty="0">
                <a:solidFill>
                  <a:srgbClr val="27235E"/>
                </a:solidFill>
              </a:rPr>
              <a:t>Verify All Bounding Requirements are Met</a:t>
            </a:r>
            <a:endParaRPr lang="en-US" sz="3200" dirty="0">
              <a:solidFill>
                <a:srgbClr val="27235E"/>
              </a:solidFill>
            </a:endParaRPr>
          </a:p>
        </p:txBody>
      </p:sp>
      <p:graphicFrame>
        <p:nvGraphicFramePr>
          <p:cNvPr id="9" name="Table 0">
            <a:extLst>
              <a:ext uri="{FF2B5EF4-FFF2-40B4-BE49-F238E27FC236}">
                <a16:creationId xmlns:a16="http://schemas.microsoft.com/office/drawing/2014/main" id="{248BDDE6-62FB-1C80-394C-5267F5476B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1517573"/>
              </p:ext>
            </p:extLst>
          </p:nvPr>
        </p:nvGraphicFramePr>
        <p:xfrm>
          <a:off x="609599" y="1491614"/>
          <a:ext cx="10525126" cy="4092294"/>
        </p:xfrm>
        <a:graphic>
          <a:graphicData uri="http://schemas.openxmlformats.org/drawingml/2006/table">
            <a:tbl>
              <a:tblPr/>
              <a:tblGrid>
                <a:gridCol w="4604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5769">
                  <a:extLst>
                    <a:ext uri="{9D8B030D-6E8A-4147-A177-3AD203B41FA5}">
                      <a16:colId xmlns:a16="http://schemas.microsoft.com/office/drawing/2014/main" val="521249278"/>
                    </a:ext>
                  </a:extLst>
                </a:gridCol>
                <a:gridCol w="845769">
                  <a:extLst>
                    <a:ext uri="{9D8B030D-6E8A-4147-A177-3AD203B41FA5}">
                      <a16:colId xmlns:a16="http://schemas.microsoft.com/office/drawing/2014/main" val="3931705892"/>
                    </a:ext>
                  </a:extLst>
                </a:gridCol>
                <a:gridCol w="845769">
                  <a:extLst>
                    <a:ext uri="{9D8B030D-6E8A-4147-A177-3AD203B41FA5}">
                      <a16:colId xmlns:a16="http://schemas.microsoft.com/office/drawing/2014/main" val="542653020"/>
                    </a:ext>
                  </a:extLst>
                </a:gridCol>
                <a:gridCol w="845769">
                  <a:extLst>
                    <a:ext uri="{9D8B030D-6E8A-4147-A177-3AD203B41FA5}">
                      <a16:colId xmlns:a16="http://schemas.microsoft.com/office/drawing/2014/main" val="279121319"/>
                    </a:ext>
                  </a:extLst>
                </a:gridCol>
                <a:gridCol w="8457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57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5769">
                  <a:extLst>
                    <a:ext uri="{9D8B030D-6E8A-4147-A177-3AD203B41FA5}">
                      <a16:colId xmlns:a16="http://schemas.microsoft.com/office/drawing/2014/main" val="3757593362"/>
                    </a:ext>
                  </a:extLst>
                </a:gridCol>
              </a:tblGrid>
              <a:tr h="320394"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7235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Bounding Requirement</a:t>
                      </a: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b="1" dirty="0">
                          <a:solidFill>
                            <a:srgbClr val="27235E"/>
                          </a:solidFill>
                        </a:rPr>
                        <a:t>Position 1</a:t>
                      </a:r>
                      <a:endParaRPr lang="en-US" sz="1300" dirty="0"/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7235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Position 2</a:t>
                      </a: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7235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Position 3</a:t>
                      </a: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kumimoji="0" lang="en-US" sz="13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7235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Position 4</a:t>
                      </a:r>
                      <a:endParaRPr lang="en-US" sz="1300" dirty="0"/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kumimoji="0" lang="en-US" sz="13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7235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Position 5</a:t>
                      </a:r>
                      <a:endParaRPr lang="en-US" sz="1300" dirty="0"/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F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defTabSz="1219170" rtl="0" eaLnBrk="1" latinLnBrk="0" hangingPunct="1">
                        <a:buNone/>
                      </a:pPr>
                      <a:r>
                        <a:rPr kumimoji="0" lang="en-US" sz="13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7235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Position 6</a:t>
                      </a:r>
                      <a:endParaRPr kumimoji="0" lang="en-US" sz="13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27235E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7235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Additional</a:t>
                      </a:r>
                      <a:endParaRPr kumimoji="0" lang="en-US" sz="13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27235E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5203">
                <a:tc>
                  <a:txBody>
                    <a:bodyPr/>
                    <a:lstStyle/>
                    <a:p>
                      <a:pPr marL="0" marR="0" algn="l">
                        <a:buNone/>
                      </a:pPr>
                      <a:r>
                        <a:rPr lang="en-US" sz="105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 student leadership team must include a minimum of 6 distinct positions </a:t>
                      </a:r>
                      <a:endParaRPr lang="en-US" sz="105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7">
                  <a:txBody>
                    <a:bodyPr/>
                    <a:lstStyle/>
                    <a:p>
                      <a:pPr marL="0" marR="0" indent="0" algn="ctr" defTabSz="1219170" rtl="0" eaLnBrk="1" latinLnBrk="0" hangingPunct="1">
                        <a:buNone/>
                      </a:pPr>
                      <a:r>
                        <a:rPr lang="en-US" sz="1300" i="1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XX total funded positions</a:t>
                      </a: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0333">
                <a:tc>
                  <a:txBody>
                    <a:bodyPr/>
                    <a:lstStyle/>
                    <a:p>
                      <a:pPr marL="0" marR="0" algn="l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 minimum of </a:t>
                      </a:r>
                      <a:r>
                        <a:rPr lang="en-US" sz="105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05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positions</a:t>
                      </a: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must be filled by graduate students currently enrolled in an engineering major</a:t>
                      </a:r>
                    </a:p>
                  </a:txBody>
                  <a:tcPr marL="68580" marR="6858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X</a:t>
                      </a: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X</a:t>
                      </a: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X</a:t>
                      </a: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300" i="0" dirty="0">
                        <a:solidFill>
                          <a:srgbClr val="000000"/>
                        </a:solidFill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300" i="0" dirty="0">
                        <a:solidFill>
                          <a:srgbClr val="000000"/>
                        </a:solidFill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300" i="0" dirty="0">
                        <a:solidFill>
                          <a:srgbClr val="000000"/>
                        </a:solidFill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0333">
                <a:tc>
                  <a:txBody>
                    <a:bodyPr/>
                    <a:lstStyle/>
                    <a:p>
                      <a:pPr marL="0" marR="0" algn="l">
                        <a:buNone/>
                      </a:pPr>
                      <a:r>
                        <a:rPr lang="en-US" sz="105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All graduate students</a:t>
                      </a: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filling a student leadership team position must be fully-funded</a:t>
                      </a:r>
                    </a:p>
                  </a:txBody>
                  <a:tcPr marL="68580" marR="6858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X</a:t>
                      </a: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X</a:t>
                      </a: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X</a:t>
                      </a: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300" i="0" dirty="0">
                        <a:solidFill>
                          <a:srgbClr val="000000"/>
                        </a:solidFill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300" i="0" dirty="0">
                        <a:solidFill>
                          <a:srgbClr val="000000"/>
                        </a:solidFill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300" i="0" dirty="0">
                        <a:solidFill>
                          <a:srgbClr val="000000"/>
                        </a:solidFill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6283484"/>
                  </a:ext>
                </a:extLst>
              </a:tr>
              <a:tr h="375462">
                <a:tc>
                  <a:txBody>
                    <a:bodyPr/>
                    <a:lstStyle/>
                    <a:p>
                      <a:pPr marL="0" marR="0" algn="l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 minimum of </a:t>
                      </a:r>
                      <a:r>
                        <a:rPr lang="en-US" sz="105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 positions</a:t>
                      </a: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must be fully dedicated to the team’s vehicle track. These positions must be filled by graduate students currently enrolled in an engineering major with an undergraduate degree from a STEM field. </a:t>
                      </a:r>
                    </a:p>
                  </a:txBody>
                  <a:tcPr marL="68580" marR="6858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X</a:t>
                      </a: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300" i="0" dirty="0">
                        <a:solidFill>
                          <a:srgbClr val="000000"/>
                        </a:solidFill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300" i="0" dirty="0">
                        <a:solidFill>
                          <a:srgbClr val="000000"/>
                        </a:solidFill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300" i="0" dirty="0">
                        <a:solidFill>
                          <a:srgbClr val="000000"/>
                        </a:solidFill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300" i="0" dirty="0">
                        <a:solidFill>
                          <a:srgbClr val="000000"/>
                        </a:solidFill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300" i="0" dirty="0">
                        <a:solidFill>
                          <a:srgbClr val="000000"/>
                        </a:solidFill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7363905"/>
                  </a:ext>
                </a:extLst>
              </a:tr>
              <a:tr h="480592">
                <a:tc>
                  <a:txBody>
                    <a:bodyPr/>
                    <a:lstStyle/>
                    <a:p>
                      <a:pPr marL="0" marR="0" algn="l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 minimum of </a:t>
                      </a:r>
                      <a:r>
                        <a:rPr lang="en-US" sz="105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 position</a:t>
                      </a: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must be filled by a student currently enrolled in one of the following majors: Communications, Public Relations, Strategic Communications, Organizational Communication, Visual Communications, or Journalism</a:t>
                      </a:r>
                    </a:p>
                  </a:txBody>
                  <a:tcPr marL="68580" marR="6858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1219170" rtl="0" eaLnBrk="1" latinLnBrk="0" hangingPunct="1">
                        <a:buNone/>
                      </a:pPr>
                      <a:endParaRPr lang="en-US" sz="1300" i="0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300" i="0" dirty="0">
                        <a:solidFill>
                          <a:srgbClr val="000000"/>
                        </a:solidFill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300" i="0" dirty="0">
                        <a:solidFill>
                          <a:srgbClr val="000000"/>
                        </a:solidFill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300" i="0" dirty="0">
                        <a:solidFill>
                          <a:srgbClr val="000000"/>
                        </a:solidFill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i="0" dirty="0">
                          <a:solidFill>
                            <a:srgbClr val="000000"/>
                          </a:solidFill>
                        </a:rPr>
                        <a:t>X</a:t>
                      </a: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300" i="0" dirty="0">
                        <a:solidFill>
                          <a:srgbClr val="000000"/>
                        </a:solidFill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300" i="0" dirty="0">
                        <a:solidFill>
                          <a:srgbClr val="000000"/>
                        </a:solidFill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2394348"/>
                  </a:ext>
                </a:extLst>
              </a:tr>
              <a:tr h="270333">
                <a:tc>
                  <a:txBody>
                    <a:bodyPr/>
                    <a:lstStyle/>
                    <a:p>
                      <a:pPr marL="0" marR="0" algn="l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 6</a:t>
                      </a:r>
                      <a:r>
                        <a:rPr lang="en-US" sz="1050" baseline="300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</a:t>
                      </a: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required student leadership team position not covered by the above requirements may be filled by a student from any major or degree path</a:t>
                      </a:r>
                    </a:p>
                  </a:txBody>
                  <a:tcPr marL="68580" marR="6858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1219170" rtl="0" eaLnBrk="1" latinLnBrk="0" hangingPunct="1">
                        <a:buNone/>
                      </a:pPr>
                      <a:endParaRPr lang="en-US" sz="1300" i="0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300" i="0" dirty="0">
                        <a:solidFill>
                          <a:srgbClr val="000000"/>
                        </a:solidFill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300" i="0" dirty="0">
                        <a:solidFill>
                          <a:srgbClr val="000000"/>
                        </a:solidFill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300" i="0" dirty="0">
                        <a:solidFill>
                          <a:srgbClr val="000000"/>
                        </a:solidFill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300" i="0" dirty="0">
                        <a:solidFill>
                          <a:srgbClr val="000000"/>
                        </a:solidFill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i="0" dirty="0">
                          <a:solidFill>
                            <a:srgbClr val="000000"/>
                          </a:solidFill>
                        </a:rPr>
                        <a:t>X</a:t>
                      </a: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300" i="0" dirty="0">
                        <a:solidFill>
                          <a:srgbClr val="000000"/>
                        </a:solidFill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6144550"/>
                  </a:ext>
                </a:extLst>
              </a:tr>
              <a:tr h="375462">
                <a:tc>
                  <a:txBody>
                    <a:bodyPr/>
                    <a:lstStyle/>
                    <a:p>
                      <a:pPr marL="0" marR="0" algn="l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Positions responsible for executing project management functions must be filled by a graduate student who is either currently enrolled in an engineering program or holds an undergraduate degree in engineering.</a:t>
                      </a:r>
                    </a:p>
                  </a:txBody>
                  <a:tcPr marL="68580" marR="6858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1219170" rtl="0" eaLnBrk="1" latinLnBrk="0" hangingPunct="1">
                        <a:buNone/>
                      </a:pPr>
                      <a:endParaRPr lang="en-US" sz="1300" i="0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i="0" dirty="0">
                          <a:solidFill>
                            <a:srgbClr val="000000"/>
                          </a:solidFill>
                        </a:rPr>
                        <a:t>X</a:t>
                      </a: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300" i="0" dirty="0">
                        <a:solidFill>
                          <a:srgbClr val="000000"/>
                        </a:solidFill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i="0" dirty="0">
                          <a:solidFill>
                            <a:srgbClr val="000000"/>
                          </a:solidFill>
                        </a:rPr>
                        <a:t>X</a:t>
                      </a: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300" i="0" dirty="0">
                        <a:solidFill>
                          <a:srgbClr val="000000"/>
                        </a:solidFill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i="0" dirty="0">
                          <a:solidFill>
                            <a:srgbClr val="000000"/>
                          </a:solidFill>
                        </a:rPr>
                        <a:t>X</a:t>
                      </a: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300" i="0" dirty="0">
                        <a:solidFill>
                          <a:srgbClr val="000000"/>
                        </a:solidFill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9523394"/>
                  </a:ext>
                </a:extLst>
              </a:tr>
              <a:tr h="270333">
                <a:tc>
                  <a:txBody>
                    <a:bodyPr/>
                    <a:lstStyle/>
                    <a:p>
                      <a:pPr marL="0" marR="0" algn="l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EcoCAR teams must allocate at least $170,000 annually to support funded student leadership positions.</a:t>
                      </a:r>
                    </a:p>
                  </a:txBody>
                  <a:tcPr marL="68580" marR="6858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7">
                  <a:txBody>
                    <a:bodyPr/>
                    <a:lstStyle/>
                    <a:p>
                      <a:pPr marL="0" marR="0" indent="0" algn="ctr" defTabSz="1219170" rtl="0" eaLnBrk="1" latinLnBrk="0" hangingPunct="1">
                        <a:buNone/>
                      </a:pPr>
                      <a:r>
                        <a:rPr lang="en-US" sz="1300" i="0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$XXX annually allocated to funded student positions</a:t>
                      </a: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300" i="0" dirty="0">
                        <a:solidFill>
                          <a:srgbClr val="000000"/>
                        </a:solidFill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300" i="0" dirty="0">
                        <a:solidFill>
                          <a:srgbClr val="000000"/>
                        </a:solidFill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300" i="0" dirty="0">
                        <a:solidFill>
                          <a:srgbClr val="000000"/>
                        </a:solidFill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300" i="0" dirty="0">
                        <a:solidFill>
                          <a:srgbClr val="000000"/>
                        </a:solidFill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300" i="0" dirty="0">
                        <a:solidFill>
                          <a:srgbClr val="000000"/>
                        </a:solidFill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1219170" rtl="0" eaLnBrk="1" latinLnBrk="0" hangingPunct="1">
                        <a:buNone/>
                      </a:pPr>
                      <a:endParaRPr lang="en-US" sz="1300" i="0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320885"/>
                  </a:ext>
                </a:extLst>
              </a:tr>
            </a:tbl>
          </a:graphicData>
        </a:graphic>
      </p:graphicFrame>
      <p:sp>
        <p:nvSpPr>
          <p:cNvPr id="3" name="Text 1">
            <a:extLst>
              <a:ext uri="{FF2B5EF4-FFF2-40B4-BE49-F238E27FC236}">
                <a16:creationId xmlns:a16="http://schemas.microsoft.com/office/drawing/2014/main" id="{3BA23428-1B7E-6210-1375-F3703D14878E}"/>
              </a:ext>
            </a:extLst>
          </p:cNvPr>
          <p:cNvSpPr/>
          <p:nvPr/>
        </p:nvSpPr>
        <p:spPr>
          <a:xfrm>
            <a:off x="8115300" y="574180"/>
            <a:ext cx="3934459" cy="877781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sz="1800" b="1" dirty="0">
                <a:solidFill>
                  <a:srgbClr val="CC0000"/>
                </a:solidFill>
              </a:rPr>
              <a:t>Note: Content in this table is an illustrative example. Proposals are not required to follow this format</a:t>
            </a:r>
            <a:endParaRPr lang="en-US" sz="1800" dirty="0"/>
          </a:p>
        </p:txBody>
      </p:sp>
      <p:sp>
        <p:nvSpPr>
          <p:cNvPr id="4" name="Text 3">
            <a:extLst>
              <a:ext uri="{FF2B5EF4-FFF2-40B4-BE49-F238E27FC236}">
                <a16:creationId xmlns:a16="http://schemas.microsoft.com/office/drawing/2014/main" id="{0B2E2493-8266-61E6-EB6D-C7A5782726DB}"/>
              </a:ext>
            </a:extLst>
          </p:cNvPr>
          <p:cNvSpPr/>
          <p:nvPr/>
        </p:nvSpPr>
        <p:spPr>
          <a:xfrm>
            <a:off x="609600" y="5852158"/>
            <a:ext cx="10972800" cy="609601"/>
          </a:xfrm>
          <a:prstGeom prst="rect">
            <a:avLst/>
          </a:prstGeom>
          <a:solidFill>
            <a:srgbClr val="F0F0F0"/>
          </a:solidFill>
          <a:ln/>
        </p:spPr>
        <p:txBody>
          <a:bodyPr wrap="square" lIns="121920" tIns="60960" rIns="121920" bIns="60960" rtlCol="0" anchor="t"/>
          <a:lstStyle/>
          <a:p>
            <a:r>
              <a:rPr lang="en-US" sz="1600" b="1" i="1" dirty="0">
                <a:solidFill>
                  <a:srgbClr val="27235E"/>
                </a:solidFill>
              </a:rPr>
              <a:t>🎤 AUDIO/VIDEO ENCOURAGED: Slide narration encouraged (1 recording per slide, up to 3 minutes)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0070487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853440"/>
            <a:ext cx="10972800" cy="609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sz="3200" b="1" dirty="0">
                <a:solidFill>
                  <a:srgbClr val="27235E"/>
                </a:solidFill>
              </a:rPr>
              <a:t>Student Course Credit Integration</a:t>
            </a:r>
            <a:endParaRPr lang="en-US" sz="3200" dirty="0"/>
          </a:p>
        </p:txBody>
      </p:sp>
      <p:graphicFrame>
        <p:nvGraphicFramePr>
          <p:cNvPr id="3" name="Table 0">
            <a:extLst>
              <a:ext uri="{FF2B5EF4-FFF2-40B4-BE49-F238E27FC236}">
                <a16:creationId xmlns:a16="http://schemas.microsoft.com/office/drawing/2014/main" id="{D4977B8C-592E-07D5-004B-3544F99EC1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0087945"/>
              </p:ext>
            </p:extLst>
          </p:nvPr>
        </p:nvGraphicFramePr>
        <p:xfrm>
          <a:off x="609600" y="1491615"/>
          <a:ext cx="10972802" cy="3430696"/>
        </p:xfrm>
        <a:graphic>
          <a:graphicData uri="http://schemas.openxmlformats.org/drawingml/2006/table">
            <a:tbl>
              <a:tblPr/>
              <a:tblGrid>
                <a:gridCol w="18632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65843">
                  <a:extLst>
                    <a:ext uri="{9D8B030D-6E8A-4147-A177-3AD203B41FA5}">
                      <a16:colId xmlns:a16="http://schemas.microsoft.com/office/drawing/2014/main" val="521249278"/>
                    </a:ext>
                  </a:extLst>
                </a:gridCol>
                <a:gridCol w="2257425">
                  <a:extLst>
                    <a:ext uri="{9D8B030D-6E8A-4147-A177-3AD203B41FA5}">
                      <a16:colId xmlns:a16="http://schemas.microsoft.com/office/drawing/2014/main" val="542653020"/>
                    </a:ext>
                  </a:extLst>
                </a:gridCol>
                <a:gridCol w="2238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478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9307"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7235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Mechanism</a:t>
                      </a:r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27235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Department/Major</a:t>
                      </a:r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7235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When available</a:t>
                      </a:r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27235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Credit hours available </a:t>
                      </a:r>
                      <a:br>
                        <a:rPr kumimoji="0" lang="en-US" sz="13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27235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</a:br>
                      <a:r>
                        <a:rPr kumimoji="0" lang="en-US" sz="13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27235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(per term)</a:t>
                      </a:r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27235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Credit hours available (maximum)</a:t>
                      </a:r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930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300" dirty="0"/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1219170" rtl="0" eaLnBrk="1" latinLnBrk="0" hangingPunct="1">
                        <a:buNone/>
                      </a:pPr>
                      <a:endParaRPr lang="en-US" sz="1300" i="1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300" i="1" dirty="0">
                        <a:solidFill>
                          <a:srgbClr val="000000"/>
                        </a:solidFill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300" i="1" dirty="0">
                        <a:solidFill>
                          <a:srgbClr val="000000"/>
                        </a:solidFill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300" i="1" dirty="0">
                        <a:solidFill>
                          <a:srgbClr val="000000"/>
                        </a:solidFill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930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300" dirty="0"/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1219170" rtl="0" eaLnBrk="1" latinLnBrk="0" hangingPunct="1">
                        <a:buNone/>
                      </a:pPr>
                      <a:endParaRPr lang="en-US" sz="1300" i="1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300" i="1" dirty="0">
                        <a:solidFill>
                          <a:srgbClr val="000000"/>
                        </a:solidFill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300" i="1" dirty="0">
                        <a:solidFill>
                          <a:srgbClr val="000000"/>
                        </a:solidFill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300" i="1" dirty="0">
                        <a:solidFill>
                          <a:srgbClr val="000000"/>
                        </a:solidFill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930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300" dirty="0"/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1219170" rtl="0" eaLnBrk="1" latinLnBrk="0" hangingPunct="1">
                        <a:buNone/>
                      </a:pPr>
                      <a:endParaRPr lang="en-US" sz="1300" i="1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300" i="1" dirty="0">
                        <a:solidFill>
                          <a:srgbClr val="000000"/>
                        </a:solidFill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300" i="1" dirty="0">
                        <a:solidFill>
                          <a:srgbClr val="000000"/>
                        </a:solidFill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300" i="1" dirty="0">
                        <a:solidFill>
                          <a:srgbClr val="000000"/>
                        </a:solidFill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6283484"/>
                  </a:ext>
                </a:extLst>
              </a:tr>
              <a:tr h="37930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300" dirty="0"/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1219170" rtl="0" eaLnBrk="1" latinLnBrk="0" hangingPunct="1">
                        <a:buNone/>
                      </a:pPr>
                      <a:endParaRPr lang="en-US" sz="1300" i="1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300" i="1" dirty="0">
                        <a:solidFill>
                          <a:srgbClr val="000000"/>
                        </a:solidFill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300" i="1" dirty="0">
                        <a:solidFill>
                          <a:srgbClr val="000000"/>
                        </a:solidFill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300" i="1" dirty="0">
                        <a:solidFill>
                          <a:srgbClr val="000000"/>
                        </a:solidFill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7363905"/>
                  </a:ext>
                </a:extLst>
              </a:tr>
              <a:tr h="37930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300" dirty="0"/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1219170" rtl="0" eaLnBrk="1" latinLnBrk="0" hangingPunct="1">
                        <a:buNone/>
                      </a:pPr>
                      <a:endParaRPr lang="en-US" sz="1300" i="1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300" i="1" dirty="0">
                        <a:solidFill>
                          <a:srgbClr val="000000"/>
                        </a:solidFill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300" i="1" dirty="0">
                        <a:solidFill>
                          <a:srgbClr val="000000"/>
                        </a:solidFill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300" i="1" dirty="0">
                        <a:solidFill>
                          <a:srgbClr val="000000"/>
                        </a:solidFill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2394348"/>
                  </a:ext>
                </a:extLst>
              </a:tr>
              <a:tr h="37930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300" dirty="0"/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1219170" rtl="0" eaLnBrk="1" latinLnBrk="0" hangingPunct="1">
                        <a:buNone/>
                      </a:pPr>
                      <a:endParaRPr lang="en-US" sz="1300" i="1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300" i="1" dirty="0">
                        <a:solidFill>
                          <a:srgbClr val="000000"/>
                        </a:solidFill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300" i="1" dirty="0">
                        <a:solidFill>
                          <a:srgbClr val="000000"/>
                        </a:solidFill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300" i="1" dirty="0">
                        <a:solidFill>
                          <a:srgbClr val="000000"/>
                        </a:solidFill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6144550"/>
                  </a:ext>
                </a:extLst>
              </a:tr>
              <a:tr h="37930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300" i="1" dirty="0"/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1219170" rtl="0" eaLnBrk="1" latinLnBrk="0" hangingPunct="1">
                        <a:buNone/>
                      </a:pPr>
                      <a:endParaRPr lang="en-US" sz="1300" i="1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300" i="1" dirty="0">
                        <a:solidFill>
                          <a:srgbClr val="000000"/>
                        </a:solidFill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300" i="1" dirty="0">
                        <a:solidFill>
                          <a:srgbClr val="000000"/>
                        </a:solidFill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300" i="1" dirty="0">
                        <a:solidFill>
                          <a:srgbClr val="000000"/>
                        </a:solidFill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9523394"/>
                  </a:ext>
                </a:extLst>
              </a:tr>
              <a:tr h="379307"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300" i="1" dirty="0"/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1219170" rtl="0" eaLnBrk="1" latinLnBrk="0" hangingPunct="1">
                        <a:buNone/>
                      </a:pPr>
                      <a:endParaRPr lang="en-US" sz="1300" i="1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300" i="1" dirty="0">
                        <a:solidFill>
                          <a:srgbClr val="000000"/>
                        </a:solidFill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300" i="1" dirty="0">
                        <a:solidFill>
                          <a:srgbClr val="000000"/>
                        </a:solidFill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300" i="1" dirty="0">
                        <a:solidFill>
                          <a:srgbClr val="000000"/>
                        </a:solidFill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320885"/>
                  </a:ext>
                </a:extLst>
              </a:tr>
            </a:tbl>
          </a:graphicData>
        </a:graphic>
      </p:graphicFrame>
      <p:sp>
        <p:nvSpPr>
          <p:cNvPr id="4" name="Text 2">
            <a:extLst>
              <a:ext uri="{FF2B5EF4-FFF2-40B4-BE49-F238E27FC236}">
                <a16:creationId xmlns:a16="http://schemas.microsoft.com/office/drawing/2014/main" id="{427CD78B-7A25-B16E-D291-8C612CA5FD5B}"/>
              </a:ext>
            </a:extLst>
          </p:cNvPr>
          <p:cNvSpPr/>
          <p:nvPr/>
        </p:nvSpPr>
        <p:spPr>
          <a:xfrm>
            <a:off x="609600" y="5057774"/>
            <a:ext cx="10972800" cy="42862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sz="1600" dirty="0">
                <a:solidFill>
                  <a:srgbClr val="27235E"/>
                </a:solidFill>
              </a:rPr>
              <a:t>Speak to how the team fill leverage course credit as an integrated strategy for recruitment</a:t>
            </a:r>
          </a:p>
          <a:p>
            <a:pPr marL="228594" indent="-228594">
              <a:buFont typeface="Arial" panose="020B0604020202020204" pitchFamily="34" charset="0"/>
              <a:buChar char="•"/>
            </a:pPr>
            <a:endParaRPr lang="en-US" sz="1600" dirty="0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78C2295D-F745-C403-4B6B-EA4C639849E0}"/>
              </a:ext>
            </a:extLst>
          </p:cNvPr>
          <p:cNvSpPr/>
          <p:nvPr/>
        </p:nvSpPr>
        <p:spPr>
          <a:xfrm>
            <a:off x="609600" y="5486400"/>
            <a:ext cx="10972800" cy="975360"/>
          </a:xfrm>
          <a:prstGeom prst="rect">
            <a:avLst/>
          </a:prstGeom>
          <a:solidFill>
            <a:srgbClr val="F0F0F0"/>
          </a:solidFill>
          <a:ln/>
        </p:spPr>
        <p:txBody>
          <a:bodyPr wrap="square" lIns="121920" tIns="60960" rIns="121920" bIns="60960" rtlCol="0" anchor="t"/>
          <a:lstStyle/>
          <a:p>
            <a:r>
              <a:rPr lang="en-US" sz="1600" b="1" i="1" dirty="0">
                <a:solidFill>
                  <a:srgbClr val="27235E"/>
                </a:solidFill>
              </a:rPr>
              <a:t>🎤 AUDIO/VIDEO ENCOURAGED: Slide narration encouraged (1 recording per slide, up to 3 minutes)</a:t>
            </a:r>
            <a:endParaRPr lang="en-US" sz="16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974EA9-2F19-A04B-9F0D-079B85A566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810196F9-3AA7-AE0E-9B64-CAB9B63CADF1}"/>
              </a:ext>
            </a:extLst>
          </p:cNvPr>
          <p:cNvSpPr/>
          <p:nvPr/>
        </p:nvSpPr>
        <p:spPr>
          <a:xfrm>
            <a:off x="609600" y="853440"/>
            <a:ext cx="10972800" cy="609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sz="3200" b="1" dirty="0">
                <a:solidFill>
                  <a:srgbClr val="27235E"/>
                </a:solidFill>
              </a:rPr>
              <a:t>Undergraduate Student Recruitment Strategy</a:t>
            </a:r>
            <a:endParaRPr lang="en-US" sz="3200" dirty="0"/>
          </a:p>
        </p:txBody>
      </p:sp>
      <p:graphicFrame>
        <p:nvGraphicFramePr>
          <p:cNvPr id="3" name="Table 0">
            <a:extLst>
              <a:ext uri="{FF2B5EF4-FFF2-40B4-BE49-F238E27FC236}">
                <a16:creationId xmlns:a16="http://schemas.microsoft.com/office/drawing/2014/main" id="{8842628E-3663-C534-7BC8-D5B58D6F09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7460170"/>
              </p:ext>
            </p:extLst>
          </p:nvPr>
        </p:nvGraphicFramePr>
        <p:xfrm>
          <a:off x="609599" y="1717886"/>
          <a:ext cx="10972799" cy="2672082"/>
        </p:xfrm>
        <a:graphic>
          <a:graphicData uri="http://schemas.openxmlformats.org/drawingml/2006/table">
            <a:tbl>
              <a:tblPr/>
              <a:tblGrid>
                <a:gridCol w="32646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2927">
                  <a:extLst>
                    <a:ext uri="{9D8B030D-6E8A-4147-A177-3AD203B41FA5}">
                      <a16:colId xmlns:a16="http://schemas.microsoft.com/office/drawing/2014/main" val="521249278"/>
                    </a:ext>
                  </a:extLst>
                </a:gridCol>
                <a:gridCol w="652927">
                  <a:extLst>
                    <a:ext uri="{9D8B030D-6E8A-4147-A177-3AD203B41FA5}">
                      <a16:colId xmlns:a16="http://schemas.microsoft.com/office/drawing/2014/main" val="542653020"/>
                    </a:ext>
                  </a:extLst>
                </a:gridCol>
                <a:gridCol w="6529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623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10587">
                  <a:extLst>
                    <a:ext uri="{9D8B030D-6E8A-4147-A177-3AD203B41FA5}">
                      <a16:colId xmlns:a16="http://schemas.microsoft.com/office/drawing/2014/main" val="423972317"/>
                    </a:ext>
                  </a:extLst>
                </a:gridCol>
                <a:gridCol w="2176423">
                  <a:extLst>
                    <a:ext uri="{9D8B030D-6E8A-4147-A177-3AD203B41FA5}">
                      <a16:colId xmlns:a16="http://schemas.microsoft.com/office/drawing/2014/main" val="2563005337"/>
                    </a:ext>
                  </a:extLst>
                </a:gridCol>
              </a:tblGrid>
              <a:tr h="379307"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3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7235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F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27235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Targeted Department</a:t>
                      </a: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F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3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7235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F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3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27235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F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3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27235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F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27235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Targeted Roles/Positions</a:t>
                      </a: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F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3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27235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9542862"/>
                  </a:ext>
                </a:extLst>
              </a:tr>
              <a:tr h="379307"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7235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Tactic</a:t>
                      </a: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27235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ME</a:t>
                      </a: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7235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ECE</a:t>
                      </a: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27235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CS</a:t>
                      </a: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27235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Other</a:t>
                      </a: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27235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Role (align with org chart) </a:t>
                      </a: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27235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Track</a:t>
                      </a: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930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/>
                        <a:t>Ex: targeted event</a:t>
                      </a:r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y/n</a:t>
                      </a:r>
                      <a:endParaRPr kumimoji="0" lang="en-US" sz="13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y/n</a:t>
                      </a:r>
                      <a:endParaRPr kumimoji="0" lang="en-US" sz="13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y/n</a:t>
                      </a:r>
                      <a:endParaRPr kumimoji="0" lang="en-US" sz="13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[dept. name]</a:t>
                      </a:r>
                      <a:endParaRPr kumimoji="0" lang="en-US" sz="13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i="1" dirty="0">
                          <a:solidFill>
                            <a:srgbClr val="000000"/>
                          </a:solidFill>
                        </a:rPr>
                        <a:t>Ex: student leadership position</a:t>
                      </a:r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 Vehicle / Product Innovation</a:t>
                      </a:r>
                      <a:endParaRPr kumimoji="0" lang="en-US" sz="13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930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/>
                        <a:t>Ex: Faculty referrals</a:t>
                      </a:r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y/n</a:t>
                      </a:r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y/n</a:t>
                      </a:r>
                      <a:endParaRPr kumimoji="0" lang="en-US" sz="13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y/n</a:t>
                      </a:r>
                      <a:endParaRPr kumimoji="0" lang="en-US" sz="13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[dept. name]</a:t>
                      </a:r>
                      <a:endParaRPr kumimoji="0" lang="en-US" sz="13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i="1" dirty="0">
                          <a:solidFill>
                            <a:srgbClr val="000000"/>
                          </a:solidFill>
                        </a:rPr>
                        <a:t>Ex: powertrain volunteer</a:t>
                      </a:r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 Vehicle / Product Innovation</a:t>
                      </a:r>
                      <a:endParaRPr kumimoji="0" lang="en-US" sz="13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930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/>
                        <a:t>Ex: existing student organizations</a:t>
                      </a:r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y/n</a:t>
                      </a:r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y/n</a:t>
                      </a:r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y/n</a:t>
                      </a:r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[dept. name]</a:t>
                      </a:r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i="1" dirty="0">
                          <a:solidFill>
                            <a:srgbClr val="000000"/>
                          </a:solidFill>
                        </a:rPr>
                        <a:t>Ex: project manager</a:t>
                      </a:r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 Vehicle / Product Innovation</a:t>
                      </a:r>
                      <a:endParaRPr kumimoji="0" lang="en-US" sz="13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6283484"/>
                  </a:ext>
                </a:extLst>
              </a:tr>
              <a:tr h="37930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/>
                        <a:t>…</a:t>
                      </a:r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y/n</a:t>
                      </a:r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y/n</a:t>
                      </a:r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y/n</a:t>
                      </a:r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[dept. name]</a:t>
                      </a:r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i="1" dirty="0">
                          <a:solidFill>
                            <a:srgbClr val="000000"/>
                          </a:solidFill>
                        </a:rPr>
                        <a:t>…</a:t>
                      </a:r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 Vehicle / Product Innovation</a:t>
                      </a:r>
                      <a:endParaRPr kumimoji="0" lang="en-US" sz="13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7363905"/>
                  </a:ext>
                </a:extLst>
              </a:tr>
              <a:tr h="37930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/>
                        <a:t>…</a:t>
                      </a:r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y/n</a:t>
                      </a:r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y/n</a:t>
                      </a:r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y/n</a:t>
                      </a:r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[dept. name]</a:t>
                      </a:r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i="1" dirty="0">
                          <a:solidFill>
                            <a:srgbClr val="000000"/>
                          </a:solidFill>
                        </a:rPr>
                        <a:t>…</a:t>
                      </a:r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 Vehicle / Product Innovation</a:t>
                      </a:r>
                    </a:p>
                  </a:txBody>
                  <a:tcPr marL="45720" marR="45720" marT="0" marB="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2394348"/>
                  </a:ext>
                </a:extLst>
              </a:tr>
            </a:tbl>
          </a:graphicData>
        </a:graphic>
      </p:graphicFrame>
      <p:sp>
        <p:nvSpPr>
          <p:cNvPr id="9" name="Text 1">
            <a:extLst>
              <a:ext uri="{FF2B5EF4-FFF2-40B4-BE49-F238E27FC236}">
                <a16:creationId xmlns:a16="http://schemas.microsoft.com/office/drawing/2014/main" id="{01587A8D-6F1E-7771-BCC4-2E8E70296CEF}"/>
              </a:ext>
            </a:extLst>
          </p:cNvPr>
          <p:cNvSpPr/>
          <p:nvPr/>
        </p:nvSpPr>
        <p:spPr>
          <a:xfrm>
            <a:off x="8429625" y="574180"/>
            <a:ext cx="3620134" cy="877781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sz="1800" b="1" dirty="0">
                <a:solidFill>
                  <a:srgbClr val="CC0000"/>
                </a:solidFill>
              </a:rPr>
              <a:t>Note: Content in this table is an illustrative example. Proposals are not required to follow this format</a:t>
            </a:r>
            <a:endParaRPr lang="en-US" sz="1800" dirty="0"/>
          </a:p>
        </p:txBody>
      </p:sp>
      <p:sp>
        <p:nvSpPr>
          <p:cNvPr id="10" name="Text 3">
            <a:extLst>
              <a:ext uri="{FF2B5EF4-FFF2-40B4-BE49-F238E27FC236}">
                <a16:creationId xmlns:a16="http://schemas.microsoft.com/office/drawing/2014/main" id="{410FA677-4B28-79B6-CF60-572EC1471B1A}"/>
              </a:ext>
            </a:extLst>
          </p:cNvPr>
          <p:cNvSpPr/>
          <p:nvPr/>
        </p:nvSpPr>
        <p:spPr>
          <a:xfrm>
            <a:off x="609600" y="5486400"/>
            <a:ext cx="10972800" cy="975360"/>
          </a:xfrm>
          <a:prstGeom prst="rect">
            <a:avLst/>
          </a:prstGeom>
          <a:solidFill>
            <a:srgbClr val="F0F0F0"/>
          </a:solidFill>
          <a:ln/>
        </p:spPr>
        <p:txBody>
          <a:bodyPr wrap="square" lIns="121920" tIns="60960" rIns="121920" bIns="60960" rtlCol="0" anchor="t"/>
          <a:lstStyle/>
          <a:p>
            <a:r>
              <a:rPr lang="en-US" sz="1600" b="1" i="1" dirty="0">
                <a:solidFill>
                  <a:srgbClr val="27235E"/>
                </a:solidFill>
              </a:rPr>
              <a:t>🎤 AUDIO/VIDEO ENCOURAGED: Slide narration encouraged (1 recording per slide, up to 3 minutes)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3212316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B27028-C16D-FEA6-5116-8E63D7C60F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F22FFAA3-BF59-AAD1-A95F-F3F2315CA84F}"/>
              </a:ext>
            </a:extLst>
          </p:cNvPr>
          <p:cNvSpPr/>
          <p:nvPr/>
        </p:nvSpPr>
        <p:spPr>
          <a:xfrm>
            <a:off x="609600" y="853440"/>
            <a:ext cx="10972800" cy="609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sz="3200" b="1" dirty="0">
                <a:solidFill>
                  <a:srgbClr val="27235E"/>
                </a:solidFill>
              </a:rPr>
              <a:t>Graduate Student Recruitment Strategy</a:t>
            </a:r>
            <a:endParaRPr lang="en-US" sz="3200" dirty="0"/>
          </a:p>
        </p:txBody>
      </p:sp>
      <p:sp>
        <p:nvSpPr>
          <p:cNvPr id="10" name="Text 3">
            <a:extLst>
              <a:ext uri="{FF2B5EF4-FFF2-40B4-BE49-F238E27FC236}">
                <a16:creationId xmlns:a16="http://schemas.microsoft.com/office/drawing/2014/main" id="{3778C626-F171-2895-A5F9-FA2602186133}"/>
              </a:ext>
            </a:extLst>
          </p:cNvPr>
          <p:cNvSpPr/>
          <p:nvPr/>
        </p:nvSpPr>
        <p:spPr>
          <a:xfrm>
            <a:off x="609600" y="5486400"/>
            <a:ext cx="10972800" cy="975360"/>
          </a:xfrm>
          <a:prstGeom prst="rect">
            <a:avLst/>
          </a:prstGeom>
          <a:solidFill>
            <a:srgbClr val="F0F0F0"/>
          </a:solidFill>
          <a:ln/>
        </p:spPr>
        <p:txBody>
          <a:bodyPr wrap="square" lIns="121920" tIns="60960" rIns="121920" bIns="60960" rtlCol="0" anchor="t"/>
          <a:lstStyle/>
          <a:p>
            <a:r>
              <a:rPr lang="en-US" sz="1600" b="1" i="1" dirty="0">
                <a:solidFill>
                  <a:srgbClr val="27235E"/>
                </a:solidFill>
              </a:rPr>
              <a:t>🎤 AUDIO/VIDEO ENCOURAGED: Slide narration encouraged (1 recording per slide, up to 3 minutes)</a:t>
            </a:r>
            <a:endParaRPr lang="en-US" sz="1600" dirty="0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5A1C62E0-013E-6DE7-75C6-CC902CE4EB26}"/>
              </a:ext>
            </a:extLst>
          </p:cNvPr>
          <p:cNvSpPr/>
          <p:nvPr/>
        </p:nvSpPr>
        <p:spPr>
          <a:xfrm>
            <a:off x="609600" y="164592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sz="2000" b="1" dirty="0">
                <a:solidFill>
                  <a:srgbClr val="27235E"/>
                </a:solidFill>
              </a:rPr>
              <a:t>Required Content:</a:t>
            </a:r>
            <a:endParaRPr lang="en-US" sz="2000" dirty="0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80678F02-EFE5-6A9E-F516-3DB2ECD9D05A}"/>
              </a:ext>
            </a:extLst>
          </p:cNvPr>
          <p:cNvSpPr/>
          <p:nvPr/>
        </p:nvSpPr>
        <p:spPr>
          <a:xfrm>
            <a:off x="609600" y="2133600"/>
            <a:ext cx="10972800" cy="2438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457189" indent="-457189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What departments will be targeted</a:t>
            </a:r>
          </a:p>
          <a:p>
            <a:pPr marL="457189" indent="-457189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What tactics will be used</a:t>
            </a:r>
          </a:p>
          <a:p>
            <a:pPr marL="457189" indent="-457189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Will the approach evolve over time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39685506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84C790-0C2C-96E9-CF80-AE23099E99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23B6B7F9-3D5B-9A60-6EB2-8FF2D8724CEE}"/>
              </a:ext>
            </a:extLst>
          </p:cNvPr>
          <p:cNvSpPr/>
          <p:nvPr/>
        </p:nvSpPr>
        <p:spPr>
          <a:xfrm>
            <a:off x="609600" y="853440"/>
            <a:ext cx="10972800" cy="609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sz="3200" b="1" dirty="0">
                <a:solidFill>
                  <a:srgbClr val="27235E"/>
                </a:solidFill>
              </a:rPr>
              <a:t>Succession Planning</a:t>
            </a:r>
            <a:endParaRPr lang="en-US" sz="3200" dirty="0"/>
          </a:p>
        </p:txBody>
      </p:sp>
      <p:sp>
        <p:nvSpPr>
          <p:cNvPr id="10" name="Text 3">
            <a:extLst>
              <a:ext uri="{FF2B5EF4-FFF2-40B4-BE49-F238E27FC236}">
                <a16:creationId xmlns:a16="http://schemas.microsoft.com/office/drawing/2014/main" id="{0B9F0CAE-5CC4-5106-F21D-105F1F70F482}"/>
              </a:ext>
            </a:extLst>
          </p:cNvPr>
          <p:cNvSpPr/>
          <p:nvPr/>
        </p:nvSpPr>
        <p:spPr>
          <a:xfrm>
            <a:off x="609600" y="5486400"/>
            <a:ext cx="10972800" cy="975360"/>
          </a:xfrm>
          <a:prstGeom prst="rect">
            <a:avLst/>
          </a:prstGeom>
          <a:solidFill>
            <a:srgbClr val="F0F0F0"/>
          </a:solidFill>
          <a:ln/>
        </p:spPr>
        <p:txBody>
          <a:bodyPr wrap="square" lIns="121920" tIns="60960" rIns="121920" bIns="60960" rtlCol="0" anchor="t"/>
          <a:lstStyle/>
          <a:p>
            <a:r>
              <a:rPr lang="en-US" sz="1600" b="1" i="1" dirty="0">
                <a:solidFill>
                  <a:srgbClr val="27235E"/>
                </a:solidFill>
              </a:rPr>
              <a:t>🎤 AUDIO/VIDEO ENCOURAGED: Slide narration encouraged (1 recording per slide, up to 3 minutes)</a:t>
            </a:r>
            <a:endParaRPr lang="en-US" sz="1600" dirty="0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2202498E-2BA9-CEAE-2693-1FE6C3C76EB6}"/>
              </a:ext>
            </a:extLst>
          </p:cNvPr>
          <p:cNvSpPr/>
          <p:nvPr/>
        </p:nvSpPr>
        <p:spPr>
          <a:xfrm>
            <a:off x="609600" y="164592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sz="2000" b="1" dirty="0">
                <a:solidFill>
                  <a:srgbClr val="27235E"/>
                </a:solidFill>
              </a:rPr>
              <a:t>Required Content:</a:t>
            </a:r>
            <a:endParaRPr lang="en-US" sz="2000" dirty="0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097C2936-17EE-F247-3237-26DD1D627B6A}"/>
              </a:ext>
            </a:extLst>
          </p:cNvPr>
          <p:cNvSpPr/>
          <p:nvPr/>
        </p:nvSpPr>
        <p:spPr>
          <a:xfrm>
            <a:off x="609600" y="2133600"/>
            <a:ext cx="10972800" cy="2438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457189" lvl="0" indent="-457189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Describe the team’s approach to succession planning for key leadership roles </a:t>
            </a:r>
            <a:br>
              <a:rPr lang="en-US" sz="1600" dirty="0">
                <a:solidFill>
                  <a:srgbClr val="333333"/>
                </a:solidFill>
              </a:rPr>
            </a:br>
            <a:r>
              <a:rPr lang="en-US" sz="1600" dirty="0">
                <a:solidFill>
                  <a:srgbClr val="333333"/>
                </a:solidFill>
              </a:rPr>
              <a:t>(e.g., mentorship, shadowing, structured overlaps, etc.) 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1C27D4F-ABF1-FDCD-BEBF-BD541B7FB1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96211" y="1089769"/>
            <a:ext cx="5495789" cy="439663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6E0F0D1-1C56-DE49-01F0-5023470D7164}"/>
              </a:ext>
            </a:extLst>
          </p:cNvPr>
          <p:cNvSpPr txBox="1"/>
          <p:nvPr/>
        </p:nvSpPr>
        <p:spPr>
          <a:xfrm>
            <a:off x="8056149" y="2877886"/>
            <a:ext cx="257960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You may use the additional allowable slides to provide more detailed explanations of your recruitment and succession planning strategies.</a:t>
            </a:r>
          </a:p>
        </p:txBody>
      </p:sp>
    </p:spTree>
    <p:extLst>
      <p:ext uri="{BB962C8B-B14F-4D97-AF65-F5344CB8AC3E}">
        <p14:creationId xmlns:p14="http://schemas.microsoft.com/office/powerpoint/2010/main" val="53963856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CA3827-3A80-98C7-3328-57A8662B55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EB94FCF2-B556-6A00-1836-ED9248492A0F}"/>
              </a:ext>
            </a:extLst>
          </p:cNvPr>
          <p:cNvSpPr/>
          <p:nvPr/>
        </p:nvSpPr>
        <p:spPr>
          <a:xfrm>
            <a:off x="226423" y="2668331"/>
            <a:ext cx="11739155" cy="1828800"/>
          </a:xfrm>
          <a:prstGeom prst="rect">
            <a:avLst/>
          </a:prstGeom>
          <a:noFill/>
          <a:ln/>
        </p:spPr>
        <p:txBody>
          <a:bodyPr wrap="square" lIns="121920" tIns="60960" rIns="121920" bIns="60960" rtlCol="0" anchor="t"/>
          <a:lstStyle/>
          <a:p>
            <a:pPr algn="ctr"/>
            <a:r>
              <a:rPr lang="en-US" sz="4400" b="1" dirty="0">
                <a:solidFill>
                  <a:srgbClr val="4D4B69"/>
                </a:solidFill>
              </a:rPr>
              <a:t>RFP SECTION D-2.7:</a:t>
            </a:r>
            <a:endParaRPr lang="en-US" sz="4400" dirty="0">
              <a:solidFill>
                <a:srgbClr val="4D4B69"/>
              </a:solidFill>
            </a:endParaRPr>
          </a:p>
          <a:p>
            <a:pPr algn="ctr" fontAlgn="base">
              <a:spcBef>
                <a:spcPts val="1333"/>
              </a:spcBef>
              <a:buClr>
                <a:srgbClr val="5F338C"/>
              </a:buClr>
              <a:buSzPts val="1600"/>
            </a:pPr>
            <a:r>
              <a:rPr lang="en-US" sz="4400" b="1" kern="0" dirty="0">
                <a:solidFill>
                  <a:srgbClr val="4D4B69"/>
                </a:solidFill>
                <a:latin typeface="Calibri"/>
                <a:ea typeface="Calibri"/>
                <a:cs typeface="Calibri"/>
              </a:rPr>
              <a:t>Research and Industry Partnerships</a:t>
            </a:r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64673B6F-AB0B-12A5-0AE8-1D838B73E952}"/>
              </a:ext>
            </a:extLst>
          </p:cNvPr>
          <p:cNvSpPr/>
          <p:nvPr/>
        </p:nvSpPr>
        <p:spPr>
          <a:xfrm>
            <a:off x="1219200" y="5120640"/>
            <a:ext cx="9753600" cy="975360"/>
          </a:xfrm>
          <a:prstGeom prst="rect">
            <a:avLst/>
          </a:prstGeom>
          <a:noFill/>
          <a:ln/>
        </p:spPr>
        <p:txBody>
          <a:bodyPr wrap="square" lIns="121920" tIns="60960" rIns="121920" bIns="60960" rtlCol="0" anchor="t"/>
          <a:lstStyle/>
          <a:p>
            <a:pPr algn="ctr"/>
            <a:r>
              <a:rPr lang="en-US" dirty="0">
                <a:solidFill>
                  <a:srgbClr val="666666"/>
                </a:solidFill>
              </a:rPr>
              <a:t>1 Slide Maximum</a:t>
            </a:r>
            <a:endParaRPr lang="en-US" dirty="0">
              <a:solidFill>
                <a:srgbClr val="000000"/>
              </a:solidFill>
              <a:ea typeface="Calibri"/>
              <a:cs typeface="Calibri"/>
            </a:endParaRPr>
          </a:p>
          <a:p>
            <a:pPr algn="ctr"/>
            <a:r>
              <a:rPr lang="en-US" dirty="0">
                <a:solidFill>
                  <a:srgbClr val="666666"/>
                </a:solidFill>
              </a:rPr>
              <a:t>Audio/Video: Allowed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042330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853440"/>
            <a:ext cx="10972800" cy="609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sz="3200" b="1" dirty="0">
                <a:solidFill>
                  <a:srgbClr val="27235E"/>
                </a:solidFill>
              </a:rPr>
              <a:t>Research and Industry Partnerships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609600" y="170688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sz="1800" b="1" dirty="0">
                <a:solidFill>
                  <a:srgbClr val="CC0000"/>
                </a:solidFill>
              </a:rPr>
              <a:t>INSTRUCTIONS: Describe research alignment and industry partnerships</a:t>
            </a:r>
            <a:endParaRPr lang="en-US" sz="1800" dirty="0"/>
          </a:p>
        </p:txBody>
      </p:sp>
      <p:sp>
        <p:nvSpPr>
          <p:cNvPr id="4" name="Text 3">
            <a:extLst>
              <a:ext uri="{FF2B5EF4-FFF2-40B4-BE49-F238E27FC236}">
                <a16:creationId xmlns:a16="http://schemas.microsoft.com/office/drawing/2014/main" id="{854BBA8B-5D66-7F02-FF9D-A4929EBFC437}"/>
              </a:ext>
            </a:extLst>
          </p:cNvPr>
          <p:cNvSpPr/>
          <p:nvPr/>
        </p:nvSpPr>
        <p:spPr>
          <a:xfrm>
            <a:off x="609600" y="2133600"/>
            <a:ext cx="10972800" cy="2438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457189" lvl="0" indent="-457189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Describe any new, existing or targeted sponsors or research partners</a:t>
            </a:r>
          </a:p>
          <a:p>
            <a:pPr marL="457189" lvl="0" indent="-457189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Highlight commitments provided in letters of support</a:t>
            </a:r>
          </a:p>
          <a:p>
            <a:pPr marL="457189" lvl="0" indent="-457189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Articulate a functional plan for how partnerships will be integrated with EcoCAR activities. </a:t>
            </a:r>
          </a:p>
        </p:txBody>
      </p:sp>
      <p:sp>
        <p:nvSpPr>
          <p:cNvPr id="8" name="Text 3">
            <a:extLst>
              <a:ext uri="{FF2B5EF4-FFF2-40B4-BE49-F238E27FC236}">
                <a16:creationId xmlns:a16="http://schemas.microsoft.com/office/drawing/2014/main" id="{D48594ED-961C-D23A-3588-BC546C5D06FA}"/>
              </a:ext>
            </a:extLst>
          </p:cNvPr>
          <p:cNvSpPr/>
          <p:nvPr/>
        </p:nvSpPr>
        <p:spPr>
          <a:xfrm>
            <a:off x="609600" y="5486400"/>
            <a:ext cx="10972800" cy="975360"/>
          </a:xfrm>
          <a:prstGeom prst="rect">
            <a:avLst/>
          </a:prstGeom>
          <a:solidFill>
            <a:srgbClr val="F0F0F0"/>
          </a:solidFill>
          <a:ln/>
        </p:spPr>
        <p:txBody>
          <a:bodyPr wrap="square" lIns="121920" tIns="60960" rIns="121920" bIns="60960" rtlCol="0" anchor="t"/>
          <a:lstStyle/>
          <a:p>
            <a:r>
              <a:rPr lang="en-US" sz="1600" b="1" i="1" dirty="0">
                <a:solidFill>
                  <a:srgbClr val="27235E"/>
                </a:solidFill>
              </a:rPr>
              <a:t>🎤 AUDIO/VIDEO OPTIONAL: 3-minute recording per individual (embedded MP4/MP3 or slide narration)</a:t>
            </a:r>
            <a:endParaRPr lang="en-US" sz="1600" dirty="0"/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76A42449-82BE-427E-C3E1-430ACD6944C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8330"/>
          <a:stretch>
            <a:fillRect/>
          </a:stretch>
        </p:blipFill>
        <p:spPr bwMode="auto">
          <a:xfrm>
            <a:off x="1631980" y="2072640"/>
            <a:ext cx="6826911" cy="33581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F10B0E65-8F8C-7F17-E7DD-CDE05D09BAFF}"/>
              </a:ext>
            </a:extLst>
          </p:cNvPr>
          <p:cNvSpPr txBox="1"/>
          <p:nvPr/>
        </p:nvSpPr>
        <p:spPr>
          <a:xfrm>
            <a:off x="3913698" y="3217878"/>
            <a:ext cx="365917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/>
              <a:t>Tell us about relevant planned or existing industry or research partnerships and how they will fit with </a:t>
            </a:r>
            <a:r>
              <a:rPr lang="en-US" sz="1800" dirty="0" err="1"/>
              <a:t>EcoCAR</a:t>
            </a:r>
            <a:r>
              <a:rPr lang="en-US" sz="1800" dirty="0"/>
              <a:t> activities!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74AD63-7424-039E-F5A3-F0D6E934FD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332C4513-592C-28BA-BAD3-66B99A644AE3}"/>
              </a:ext>
            </a:extLst>
          </p:cNvPr>
          <p:cNvSpPr/>
          <p:nvPr/>
        </p:nvSpPr>
        <p:spPr>
          <a:xfrm>
            <a:off x="226423" y="2668331"/>
            <a:ext cx="11739155" cy="1828800"/>
          </a:xfrm>
          <a:prstGeom prst="rect">
            <a:avLst/>
          </a:prstGeom>
          <a:noFill/>
          <a:ln/>
        </p:spPr>
        <p:txBody>
          <a:bodyPr wrap="square" lIns="121920" tIns="60960" rIns="121920" bIns="60960" rtlCol="0" anchor="t"/>
          <a:lstStyle/>
          <a:p>
            <a:pPr algn="ctr"/>
            <a:r>
              <a:rPr lang="en-US" sz="4400" b="1" dirty="0">
                <a:solidFill>
                  <a:srgbClr val="4D4B69"/>
                </a:solidFill>
              </a:rPr>
              <a:t>RFP SECTION D-2.8:</a:t>
            </a:r>
            <a:endParaRPr lang="en-US" sz="3600" b="1" dirty="0">
              <a:solidFill>
                <a:srgbClr val="4D4B69"/>
              </a:solidFill>
              <a:latin typeface="Calibri"/>
              <a:ea typeface="Calibri"/>
              <a:cs typeface="Calibri"/>
            </a:endParaRPr>
          </a:p>
          <a:p>
            <a:pPr algn="ctr" fontAlgn="base">
              <a:spcBef>
                <a:spcPts val="1333"/>
              </a:spcBef>
              <a:buClr>
                <a:srgbClr val="5F338C"/>
              </a:buClr>
              <a:buSzPts val="1600"/>
            </a:pPr>
            <a:r>
              <a:rPr lang="en-US" sz="4400" b="1" kern="0" dirty="0">
                <a:solidFill>
                  <a:srgbClr val="4D4B69"/>
                </a:solidFill>
                <a:ea typeface="Calibri"/>
                <a:cs typeface="Calibri"/>
              </a:rPr>
              <a:t>University Facilities</a:t>
            </a:r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3A31415D-2AB8-3269-487F-B57C8DDE03AC}"/>
              </a:ext>
            </a:extLst>
          </p:cNvPr>
          <p:cNvSpPr/>
          <p:nvPr/>
        </p:nvSpPr>
        <p:spPr>
          <a:xfrm>
            <a:off x="1219200" y="5120640"/>
            <a:ext cx="9753600" cy="975360"/>
          </a:xfrm>
          <a:prstGeom prst="rect">
            <a:avLst/>
          </a:prstGeom>
          <a:noFill/>
          <a:ln/>
        </p:spPr>
        <p:txBody>
          <a:bodyPr wrap="square" lIns="121920" tIns="60960" rIns="121920" bIns="60960" rtlCol="0" anchor="t"/>
          <a:lstStyle/>
          <a:p>
            <a:pPr algn="ctr"/>
            <a:r>
              <a:rPr lang="en-US" dirty="0">
                <a:solidFill>
                  <a:srgbClr val="666666"/>
                </a:solidFill>
                <a:latin typeface="Calibri"/>
                <a:ea typeface="Calibri"/>
                <a:cs typeface="Calibri"/>
              </a:rPr>
              <a:t>2 Slides per facility Maximum</a:t>
            </a:r>
            <a:r>
              <a:rPr lang="en-US" dirty="0">
                <a:solidFill>
                  <a:srgbClr val="666666"/>
                </a:solidFill>
              </a:rPr>
              <a:t> </a:t>
            </a:r>
            <a:endParaRPr lang="en-US" dirty="0">
              <a:solidFill>
                <a:srgbClr val="000000"/>
              </a:solidFill>
              <a:ea typeface="Calibri"/>
              <a:cs typeface="Calibri"/>
            </a:endParaRPr>
          </a:p>
          <a:p>
            <a:pPr algn="ctr"/>
            <a:r>
              <a:rPr lang="en-US" dirty="0">
                <a:solidFill>
                  <a:srgbClr val="666666"/>
                </a:solidFill>
              </a:rPr>
              <a:t>Audio/Video: </a:t>
            </a:r>
            <a:r>
              <a:rPr lang="en-US" b="1" u="sng" dirty="0">
                <a:solidFill>
                  <a:srgbClr val="666666"/>
                </a:solidFill>
              </a:rPr>
              <a:t>REQUIRED</a:t>
            </a:r>
            <a:endParaRPr lang="en-US" b="1" u="sng" dirty="0"/>
          </a:p>
        </p:txBody>
      </p:sp>
    </p:spTree>
    <p:extLst>
      <p:ext uri="{BB962C8B-B14F-4D97-AF65-F5344CB8AC3E}">
        <p14:creationId xmlns:p14="http://schemas.microsoft.com/office/powerpoint/2010/main" val="181819502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853440"/>
            <a:ext cx="10972800" cy="609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sz="3200" b="1" dirty="0">
                <a:solidFill>
                  <a:srgbClr val="27235E"/>
                </a:solidFill>
              </a:rPr>
              <a:t>Team Office &amp; Work Area</a:t>
            </a:r>
            <a:endParaRPr lang="en-US" sz="3200" dirty="0"/>
          </a:p>
        </p:txBody>
      </p:sp>
      <p:sp>
        <p:nvSpPr>
          <p:cNvPr id="8" name="Text 1">
            <a:extLst>
              <a:ext uri="{FF2B5EF4-FFF2-40B4-BE49-F238E27FC236}">
                <a16:creationId xmlns:a16="http://schemas.microsoft.com/office/drawing/2014/main" id="{184E76AA-0EE0-91CA-37E1-6914323A74E9}"/>
              </a:ext>
            </a:extLst>
          </p:cNvPr>
          <p:cNvSpPr/>
          <p:nvPr/>
        </p:nvSpPr>
        <p:spPr>
          <a:xfrm>
            <a:off x="6000749" y="954405"/>
            <a:ext cx="5743575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sz="1800" b="1" dirty="0">
                <a:solidFill>
                  <a:srgbClr val="CC0000"/>
                </a:solidFill>
              </a:rPr>
              <a:t>INSTRUCTIONS: Provide key specifications for the facility</a:t>
            </a:r>
            <a:endParaRPr lang="en-US" sz="1800" dirty="0"/>
          </a:p>
        </p:txBody>
      </p:sp>
      <p:graphicFrame>
        <p:nvGraphicFramePr>
          <p:cNvPr id="9" name="Table 0">
            <a:extLst>
              <a:ext uri="{FF2B5EF4-FFF2-40B4-BE49-F238E27FC236}">
                <a16:creationId xmlns:a16="http://schemas.microsoft.com/office/drawing/2014/main" id="{FB7237E5-2D15-DC48-6D7F-BD74B01E24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6796814"/>
              </p:ext>
            </p:extLst>
          </p:nvPr>
        </p:nvGraphicFramePr>
        <p:xfrm>
          <a:off x="609600" y="1664335"/>
          <a:ext cx="10972800" cy="3129280"/>
        </p:xfrm>
        <a:graphic>
          <a:graphicData uri="http://schemas.openxmlformats.org/drawingml/2006/table">
            <a:tbl>
              <a:tblPr/>
              <a:tblGrid>
                <a:gridCol w="3657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15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470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b="1" dirty="0">
                          <a:solidFill>
                            <a:srgbClr val="27235E"/>
                          </a:solidFill>
                        </a:rPr>
                        <a:t>Item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b="1" dirty="0">
                          <a:solidFill>
                            <a:srgbClr val="27235E"/>
                          </a:solidFill>
                        </a:rPr>
                        <a:t>Specification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70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</a:rPr>
                        <a:t>Description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i="1" dirty="0">
                          <a:solidFill>
                            <a:srgbClr val="000000"/>
                          </a:solidFill>
                        </a:rPr>
                        <a:t>[Square footage / layout / etc.]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70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</a:rPr>
                        <a:t>Availability Date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i="1" dirty="0">
                          <a:solidFill>
                            <a:srgbClr val="000000"/>
                          </a:solidFill>
                        </a:rPr>
                        <a:t>[When space will be available]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70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</a:rPr>
                        <a:t>Hours of Operation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i="1" dirty="0">
                          <a:solidFill>
                            <a:srgbClr val="000000"/>
                          </a:solidFill>
                        </a:rPr>
                        <a:t>[Access hours and student access policies]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70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dirty="0"/>
                        <a:t>Shared or Dedicated Space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i="1" dirty="0">
                          <a:solidFill>
                            <a:srgbClr val="000000"/>
                          </a:solidFill>
                        </a:rPr>
                        <a:t>[If shared, details about the other group and what facility resources are shared]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9300305"/>
                  </a:ext>
                </a:extLst>
              </a:tr>
              <a:tr h="4470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</a:rPr>
                        <a:t>Security Measures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i="1" dirty="0">
                          <a:solidFill>
                            <a:srgbClr val="000000"/>
                          </a:solidFill>
                        </a:rPr>
                        <a:t>[How EcoCAR assets/data will be secured]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70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</a:rPr>
                        <a:t>Location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1219170" rtl="0" eaLnBrk="1" latinLnBrk="0" hangingPunct="1">
                        <a:buNone/>
                      </a:pPr>
                      <a:r>
                        <a:rPr lang="en-US" sz="1500" i="1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[Distance/time to engineering center of campus]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F0DC369D-5787-8F2E-2639-D14BC67F5040}"/>
              </a:ext>
            </a:extLst>
          </p:cNvPr>
          <p:cNvSpPr txBox="1"/>
          <p:nvPr/>
        </p:nvSpPr>
        <p:spPr>
          <a:xfrm>
            <a:off x="609600" y="6217285"/>
            <a:ext cx="107823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27235E"/>
                </a:solidFill>
              </a:rPr>
              <a:t>If this facility is not currently available, provide a timeline and/or mitigation strategy to secure it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5CC73FBE-EA0D-699E-B49B-82F71E070A34}"/>
              </a:ext>
            </a:extLst>
          </p:cNvPr>
          <p:cNvSpPr/>
          <p:nvPr/>
        </p:nvSpPr>
        <p:spPr>
          <a:xfrm>
            <a:off x="609600" y="853440"/>
            <a:ext cx="10972800" cy="609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sz="3200" b="1" dirty="0">
                <a:solidFill>
                  <a:srgbClr val="27235E"/>
                </a:solidFill>
              </a:rPr>
              <a:t>Team Office &amp; Work Area</a:t>
            </a:r>
            <a:endParaRPr lang="en-US" sz="3200" dirty="0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ABCC53B2-D690-BA2B-6A7A-9FFD0ACE87E5}"/>
              </a:ext>
            </a:extLst>
          </p:cNvPr>
          <p:cNvSpPr/>
          <p:nvPr/>
        </p:nvSpPr>
        <p:spPr>
          <a:xfrm>
            <a:off x="6000750" y="954405"/>
            <a:ext cx="558165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sz="1800" b="1" dirty="0">
                <a:solidFill>
                  <a:srgbClr val="CC0000"/>
                </a:solidFill>
              </a:rPr>
              <a:t>INSTRUCTIONS: Provide a full-screen video walkthrough</a:t>
            </a:r>
            <a:endParaRPr lang="en-US" sz="1800" dirty="0"/>
          </a:p>
        </p:txBody>
      </p:sp>
      <p:sp>
        <p:nvSpPr>
          <p:cNvPr id="5" name="Text 2"/>
          <p:cNvSpPr/>
          <p:nvPr/>
        </p:nvSpPr>
        <p:spPr>
          <a:xfrm>
            <a:off x="609600" y="1685925"/>
            <a:ext cx="10972800" cy="4531995"/>
          </a:xfrm>
          <a:prstGeom prst="rect">
            <a:avLst/>
          </a:prstGeom>
          <a:solidFill>
            <a:srgbClr val="F0F0F0"/>
          </a:solidFill>
          <a:ln>
            <a:solidFill>
              <a:schemeClr val="tx1"/>
            </a:solidFill>
          </a:ln>
        </p:spPr>
        <p:txBody>
          <a:bodyPr wrap="square" rtlCol="0" anchor="t"/>
          <a:lstStyle/>
          <a:p>
            <a:pPr algn="ctr"/>
            <a:r>
              <a:rPr lang="en-US" sz="1600" b="1" i="1" dirty="0">
                <a:solidFill>
                  <a:srgbClr val="27235E"/>
                </a:solidFill>
              </a:rPr>
              <a:t>🎥 VIDEO REQUIREMENT: 5-minute facility walkthrough (embedded MP4 file)</a:t>
            </a:r>
            <a:endParaRPr lang="en-US" sz="1600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2E1AAB3-BDAB-94A9-AA7D-0B351B48A296}"/>
              </a:ext>
            </a:extLst>
          </p:cNvPr>
          <p:cNvCxnSpPr>
            <a:cxnSpLocks/>
          </p:cNvCxnSpPr>
          <p:nvPr/>
        </p:nvCxnSpPr>
        <p:spPr>
          <a:xfrm>
            <a:off x="609600" y="1685925"/>
            <a:ext cx="10972800" cy="453199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D76A378B-71AA-2554-8B01-45CBB67D4ABC}"/>
              </a:ext>
            </a:extLst>
          </p:cNvPr>
          <p:cNvCxnSpPr>
            <a:cxnSpLocks/>
          </p:cNvCxnSpPr>
          <p:nvPr/>
        </p:nvCxnSpPr>
        <p:spPr>
          <a:xfrm flipH="1">
            <a:off x="609600" y="1685925"/>
            <a:ext cx="10972800" cy="453199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6" name="Group 25">
            <a:extLst>
              <a:ext uri="{FF2B5EF4-FFF2-40B4-BE49-F238E27FC236}">
                <a16:creationId xmlns:a16="http://schemas.microsoft.com/office/drawing/2014/main" id="{35FC5A7F-BC75-22B0-8360-0165128DE2BF}"/>
              </a:ext>
            </a:extLst>
          </p:cNvPr>
          <p:cNvGrpSpPr/>
          <p:nvPr/>
        </p:nvGrpSpPr>
        <p:grpSpPr>
          <a:xfrm>
            <a:off x="5419725" y="3362325"/>
            <a:ext cx="1352550" cy="1352550"/>
            <a:chOff x="7510462" y="701040"/>
            <a:chExt cx="1352550" cy="1352550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7FA34D9A-1BD7-C578-9AB5-805DA355F46E}"/>
                </a:ext>
              </a:extLst>
            </p:cNvPr>
            <p:cNvSpPr/>
            <p:nvPr/>
          </p:nvSpPr>
          <p:spPr>
            <a:xfrm>
              <a:off x="7510462" y="701040"/>
              <a:ext cx="1352550" cy="1352550"/>
            </a:xfrm>
            <a:prstGeom prst="rect">
              <a:avLst/>
            </a:prstGeom>
            <a:solidFill>
              <a:srgbClr val="F0F0F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" name="Graphic 5" descr="Presentation with media with solid fill">
              <a:extLst>
                <a:ext uri="{FF2B5EF4-FFF2-40B4-BE49-F238E27FC236}">
                  <a16:creationId xmlns:a16="http://schemas.microsoft.com/office/drawing/2014/main" id="{CB6E9601-0C0E-0E99-DA0F-901057164DE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7510462" y="701040"/>
              <a:ext cx="1352550" cy="135255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539615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853440"/>
            <a:ext cx="10972800" cy="609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sz="3600" b="1" dirty="0">
                <a:solidFill>
                  <a:srgbClr val="27235E"/>
                </a:solidFill>
              </a:rPr>
              <a:t>Proposal Submission Requirements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609600" y="1708485"/>
            <a:ext cx="10972800" cy="475327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buSzPct val="100000"/>
            </a:pPr>
            <a:r>
              <a:rPr lang="en-US" sz="2000" b="1" dirty="0">
                <a:solidFill>
                  <a:srgbClr val="CC0000"/>
                </a:solidFill>
              </a:rPr>
              <a:t>CRITICAL REQUIREMENTS:</a:t>
            </a:r>
            <a:endParaRPr lang="en-US" sz="2000" dirty="0"/>
          </a:p>
          <a:p>
            <a:pPr marL="457189" indent="-457189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File Naming: EIC - Proposal - [University Name] - [Track]</a:t>
            </a:r>
            <a:endParaRPr lang="en-US" sz="1600" dirty="0"/>
          </a:p>
          <a:p>
            <a:pPr marL="457189" indent="-457189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Format: One PowerPoint file (.PPTX)</a:t>
            </a:r>
            <a:endParaRPr lang="en-US" sz="1600" dirty="0"/>
          </a:p>
          <a:p>
            <a:pPr marL="457189" indent="-457189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Maximum File Size: 1 GB </a:t>
            </a:r>
            <a:endParaRPr lang="en-US" sz="1600" dirty="0"/>
          </a:p>
          <a:p>
            <a:pPr marL="457189" indent="-457189">
              <a:buSzPct val="100000"/>
              <a:buFontTx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Deadline: December 18, 2026 at 4:00 PM EST</a:t>
            </a:r>
          </a:p>
          <a:p>
            <a:pPr marL="457189" indent="-457189">
              <a:buSzPct val="100000"/>
              <a:buFontTx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Proposal Submission: </a:t>
            </a:r>
            <a:r>
              <a:rPr lang="en-US" sz="1600" dirty="0">
                <a:solidFill>
                  <a:srgbClr val="333333"/>
                </a:solidFill>
                <a:hlinkClick r:id="rId3"/>
              </a:rPr>
              <a:t>https://avtcseries.org/next-avtc-series/rfp-submission</a:t>
            </a:r>
            <a:r>
              <a:rPr lang="en-US" sz="1600" dirty="0">
                <a:solidFill>
                  <a:srgbClr val="333333"/>
                </a:solidFill>
              </a:rPr>
              <a:t>   </a:t>
            </a:r>
            <a:endParaRPr lang="en-US" sz="1600" dirty="0"/>
          </a:p>
          <a:p>
            <a:pPr>
              <a:buSzPct val="100000"/>
            </a:pPr>
            <a:endParaRPr lang="en-US" sz="1600" dirty="0">
              <a:solidFill>
                <a:srgbClr val="333333"/>
              </a:solidFill>
            </a:endParaRPr>
          </a:p>
          <a:p>
            <a:pPr>
              <a:buSzPct val="100000"/>
            </a:pPr>
            <a:r>
              <a:rPr lang="en-US" sz="1600" b="1" dirty="0">
                <a:solidFill>
                  <a:srgbClr val="CC0000"/>
                </a:solidFill>
              </a:rPr>
              <a:t>Guidance for audio and video content</a:t>
            </a:r>
            <a:endParaRPr lang="en-US" sz="1600" dirty="0"/>
          </a:p>
          <a:p>
            <a:pPr marL="457189" indent="-457189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All audio and video files must be embedded in the PowerPoint proposal </a:t>
            </a:r>
          </a:p>
          <a:p>
            <a:pPr marL="1066773" lvl="1" indent="-457189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Recordings must be playable without external downloads</a:t>
            </a:r>
          </a:p>
          <a:p>
            <a:pPr marL="1066773" lvl="1" indent="-457189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Do not submit standalone audio/video files </a:t>
            </a:r>
          </a:p>
          <a:p>
            <a:pPr marL="1066773" lvl="1" indent="-457189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Proposers may post proposal videos to YouTube and include links to those videos </a:t>
            </a:r>
            <a:br>
              <a:rPr lang="en-US" sz="1600" dirty="0">
                <a:solidFill>
                  <a:srgbClr val="333333"/>
                </a:solidFill>
              </a:rPr>
            </a:br>
            <a:r>
              <a:rPr lang="en-US" sz="1600" dirty="0">
                <a:solidFill>
                  <a:srgbClr val="333333"/>
                </a:solidFill>
              </a:rPr>
              <a:t>(this is a </a:t>
            </a:r>
            <a:r>
              <a:rPr lang="en-US" sz="1600" b="1" u="sng" dirty="0">
                <a:solidFill>
                  <a:srgbClr val="333333"/>
                </a:solidFill>
              </a:rPr>
              <a:t>backup</a:t>
            </a:r>
            <a:r>
              <a:rPr lang="en-US" sz="1600" dirty="0">
                <a:solidFill>
                  <a:srgbClr val="333333"/>
                </a:solidFill>
              </a:rPr>
              <a:t>, not a replacement for embedding media in the PowerPoint proposal) </a:t>
            </a:r>
          </a:p>
          <a:p>
            <a:pPr marL="457189" indent="-457189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Take steps compress audio/video resolution and encoding bitrate</a:t>
            </a:r>
          </a:p>
          <a:p>
            <a:pPr marL="457189" indent="-457189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Audio/video production quality will not be a competitive factor in the evaluation process</a:t>
            </a:r>
          </a:p>
          <a:p>
            <a:pPr marL="457189" indent="-457189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Universities are permitted to professional assistance for audio/video production, but this is discouraged</a:t>
            </a:r>
          </a:p>
          <a:p>
            <a:pPr>
              <a:buSzPct val="100000"/>
            </a:pPr>
            <a:endParaRPr lang="en-US" sz="1600" dirty="0"/>
          </a:p>
          <a:p>
            <a:pPr marL="457189" indent="-457189">
              <a:buSzPct val="100000"/>
              <a:buChar char="•"/>
            </a:pPr>
            <a:endParaRPr lang="en-US" sz="16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0">
            <a:extLst>
              <a:ext uri="{FF2B5EF4-FFF2-40B4-BE49-F238E27FC236}">
                <a16:creationId xmlns:a16="http://schemas.microsoft.com/office/drawing/2014/main" id="{71662F1A-5F25-D216-7D9B-DC39DF7E91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0418729"/>
              </p:ext>
            </p:extLst>
          </p:nvPr>
        </p:nvGraphicFramePr>
        <p:xfrm>
          <a:off x="609600" y="1664335"/>
          <a:ext cx="10972800" cy="4155440"/>
        </p:xfrm>
        <a:graphic>
          <a:graphicData uri="http://schemas.openxmlformats.org/drawingml/2006/table">
            <a:tbl>
              <a:tblPr/>
              <a:tblGrid>
                <a:gridCol w="3657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15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470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b="1" dirty="0">
                          <a:solidFill>
                            <a:srgbClr val="27235E"/>
                          </a:solidFill>
                        </a:rPr>
                        <a:t>Item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b="1" dirty="0">
                          <a:solidFill>
                            <a:srgbClr val="27235E"/>
                          </a:solidFill>
                        </a:rPr>
                        <a:t>Specification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70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</a:rPr>
                        <a:t>Description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i="1" dirty="0">
                          <a:solidFill>
                            <a:srgbClr val="000000"/>
                          </a:solidFill>
                        </a:rPr>
                        <a:t>[Square footage / layout / etc.]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70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</a:rPr>
                        <a:t>Availability Date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i="1" dirty="0">
                          <a:solidFill>
                            <a:srgbClr val="000000"/>
                          </a:solidFill>
                        </a:rPr>
                        <a:t>[When space will be available]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70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</a:rPr>
                        <a:t>Hours of Operation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i="1" dirty="0">
                          <a:solidFill>
                            <a:srgbClr val="000000"/>
                          </a:solidFill>
                        </a:rPr>
                        <a:t>[Access hours and student access policies]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70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dirty="0"/>
                        <a:t>Shared or Dedicated Space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i="1" dirty="0">
                          <a:solidFill>
                            <a:srgbClr val="000000"/>
                          </a:solidFill>
                        </a:rPr>
                        <a:t>[If shared, details about the other group and what facility resources are shared]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9300305"/>
                  </a:ext>
                </a:extLst>
              </a:tr>
              <a:tr h="4470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</a:rPr>
                        <a:t>Security Measures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i="1" dirty="0">
                          <a:solidFill>
                            <a:srgbClr val="000000"/>
                          </a:solidFill>
                        </a:rPr>
                        <a:t>[How EcoCAR assets/data will be secured]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70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</a:rPr>
                        <a:t>Location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1219170" rtl="0" eaLnBrk="1" latinLnBrk="0" hangingPunct="1">
                        <a:buNone/>
                      </a:pPr>
                      <a:r>
                        <a:rPr lang="en-US" sz="1500" i="1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[Distance/time to engineering center of campus]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70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dirty="0"/>
                        <a:t>Compute resources available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1219170" rtl="0" eaLnBrk="1" latinLnBrk="0" hangingPunct="1">
                        <a:buNone/>
                      </a:pPr>
                      <a:r>
                        <a:rPr lang="en-US" sz="1500" i="1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[hardware description &amp; specifications. Fixed or mobile]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2659750"/>
                  </a:ext>
                </a:extLst>
              </a:tr>
              <a:tr h="4470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dirty="0"/>
                        <a:t>IT Support available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1219170" rtl="0" eaLnBrk="1" latinLnBrk="0" hangingPunct="1">
                        <a:buNone/>
                      </a:pPr>
                      <a:r>
                        <a:rPr lang="en-US" sz="1500" i="1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[e.g., network storage, virtual machines, version control, CI/CD or automated test systems, sponsor software licensing, etc.]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9586991"/>
                  </a:ext>
                </a:extLst>
              </a:tr>
            </a:tbl>
          </a:graphicData>
        </a:graphic>
      </p:graphicFrame>
      <p:sp>
        <p:nvSpPr>
          <p:cNvPr id="2" name="Text 0"/>
          <p:cNvSpPr/>
          <p:nvPr/>
        </p:nvSpPr>
        <p:spPr>
          <a:xfrm>
            <a:off x="609600" y="853440"/>
            <a:ext cx="10972800" cy="609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sz="3200" b="1" dirty="0">
                <a:solidFill>
                  <a:srgbClr val="27235E"/>
                </a:solidFill>
              </a:rPr>
              <a:t>Computing Facilities</a:t>
            </a:r>
            <a:endParaRPr lang="en-US" sz="32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42DE166-AC41-5F94-DFE7-30DE4D0BCCFC}"/>
              </a:ext>
            </a:extLst>
          </p:cNvPr>
          <p:cNvSpPr txBox="1"/>
          <p:nvPr/>
        </p:nvSpPr>
        <p:spPr>
          <a:xfrm>
            <a:off x="609600" y="6217285"/>
            <a:ext cx="107823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27235E"/>
                </a:solidFill>
              </a:rPr>
              <a:t>If this facility is not currently available, provide a timeline and/or mitigation strategy to secure it</a:t>
            </a:r>
          </a:p>
        </p:txBody>
      </p:sp>
      <p:sp>
        <p:nvSpPr>
          <p:cNvPr id="9" name="Text 1">
            <a:extLst>
              <a:ext uri="{FF2B5EF4-FFF2-40B4-BE49-F238E27FC236}">
                <a16:creationId xmlns:a16="http://schemas.microsoft.com/office/drawing/2014/main" id="{7770E859-E82D-D3B5-1ED7-525BB15B1238}"/>
              </a:ext>
            </a:extLst>
          </p:cNvPr>
          <p:cNvSpPr/>
          <p:nvPr/>
        </p:nvSpPr>
        <p:spPr>
          <a:xfrm>
            <a:off x="6000749" y="954405"/>
            <a:ext cx="5743575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sz="1800" b="1" dirty="0">
                <a:solidFill>
                  <a:srgbClr val="CC0000"/>
                </a:solidFill>
              </a:rPr>
              <a:t>INSTRUCTIONS: Provide key specifications for the facility</a:t>
            </a:r>
            <a:endParaRPr lang="en-US" sz="18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5CC73FBE-EA0D-699E-B49B-82F71E070A34}"/>
              </a:ext>
            </a:extLst>
          </p:cNvPr>
          <p:cNvSpPr/>
          <p:nvPr/>
        </p:nvSpPr>
        <p:spPr>
          <a:xfrm>
            <a:off x="609600" y="853440"/>
            <a:ext cx="10972800" cy="609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sz="3200" b="1" dirty="0">
                <a:solidFill>
                  <a:srgbClr val="27235E"/>
                </a:solidFill>
              </a:rPr>
              <a:t>Computing Facilities</a:t>
            </a:r>
            <a:endParaRPr lang="en-US" sz="3200" dirty="0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ABCC53B2-D690-BA2B-6A7A-9FFD0ACE87E5}"/>
              </a:ext>
            </a:extLst>
          </p:cNvPr>
          <p:cNvSpPr/>
          <p:nvPr/>
        </p:nvSpPr>
        <p:spPr>
          <a:xfrm>
            <a:off x="6000750" y="954405"/>
            <a:ext cx="558165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sz="1800" b="1" dirty="0">
                <a:solidFill>
                  <a:srgbClr val="CC0000"/>
                </a:solidFill>
              </a:rPr>
              <a:t>INSTRUCTIONS: Provide a full-screen video walkthrough</a:t>
            </a:r>
            <a:endParaRPr lang="en-US" sz="1800" dirty="0"/>
          </a:p>
        </p:txBody>
      </p:sp>
      <p:sp>
        <p:nvSpPr>
          <p:cNvPr id="5" name="Text 2"/>
          <p:cNvSpPr/>
          <p:nvPr/>
        </p:nvSpPr>
        <p:spPr>
          <a:xfrm>
            <a:off x="609600" y="1685925"/>
            <a:ext cx="10972800" cy="4531995"/>
          </a:xfrm>
          <a:prstGeom prst="rect">
            <a:avLst/>
          </a:prstGeom>
          <a:solidFill>
            <a:srgbClr val="F0F0F0"/>
          </a:solidFill>
          <a:ln>
            <a:solidFill>
              <a:schemeClr val="tx1"/>
            </a:solidFill>
          </a:ln>
        </p:spPr>
        <p:txBody>
          <a:bodyPr wrap="square" rtlCol="0" anchor="t"/>
          <a:lstStyle/>
          <a:p>
            <a:pPr algn="ctr"/>
            <a:r>
              <a:rPr lang="en-US" sz="1600" b="1" i="1" dirty="0">
                <a:solidFill>
                  <a:srgbClr val="27235E"/>
                </a:solidFill>
              </a:rPr>
              <a:t>🎥 VIDEO REQUIREMENT: 5-minute facility walkthrough (embedded MP4 file)</a:t>
            </a:r>
            <a:endParaRPr lang="en-US" sz="1600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2E1AAB3-BDAB-94A9-AA7D-0B351B48A296}"/>
              </a:ext>
            </a:extLst>
          </p:cNvPr>
          <p:cNvCxnSpPr>
            <a:cxnSpLocks/>
          </p:cNvCxnSpPr>
          <p:nvPr/>
        </p:nvCxnSpPr>
        <p:spPr>
          <a:xfrm>
            <a:off x="609600" y="1685925"/>
            <a:ext cx="10972800" cy="453199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D76A378B-71AA-2554-8B01-45CBB67D4ABC}"/>
              </a:ext>
            </a:extLst>
          </p:cNvPr>
          <p:cNvCxnSpPr>
            <a:cxnSpLocks/>
          </p:cNvCxnSpPr>
          <p:nvPr/>
        </p:nvCxnSpPr>
        <p:spPr>
          <a:xfrm flipH="1">
            <a:off x="609600" y="1685925"/>
            <a:ext cx="10972800" cy="453199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6" name="Group 25">
            <a:extLst>
              <a:ext uri="{FF2B5EF4-FFF2-40B4-BE49-F238E27FC236}">
                <a16:creationId xmlns:a16="http://schemas.microsoft.com/office/drawing/2014/main" id="{35FC5A7F-BC75-22B0-8360-0165128DE2BF}"/>
              </a:ext>
            </a:extLst>
          </p:cNvPr>
          <p:cNvGrpSpPr/>
          <p:nvPr/>
        </p:nvGrpSpPr>
        <p:grpSpPr>
          <a:xfrm>
            <a:off x="5419725" y="3362325"/>
            <a:ext cx="1352550" cy="1352550"/>
            <a:chOff x="7510462" y="701040"/>
            <a:chExt cx="1352550" cy="1352550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7FA34D9A-1BD7-C578-9AB5-805DA355F46E}"/>
                </a:ext>
              </a:extLst>
            </p:cNvPr>
            <p:cNvSpPr/>
            <p:nvPr/>
          </p:nvSpPr>
          <p:spPr>
            <a:xfrm>
              <a:off x="7510462" y="701040"/>
              <a:ext cx="1352550" cy="1352550"/>
            </a:xfrm>
            <a:prstGeom prst="rect">
              <a:avLst/>
            </a:prstGeom>
            <a:solidFill>
              <a:srgbClr val="F0F0F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" name="Graphic 5" descr="Presentation with media with solid fill">
              <a:extLst>
                <a:ext uri="{FF2B5EF4-FFF2-40B4-BE49-F238E27FC236}">
                  <a16:creationId xmlns:a16="http://schemas.microsoft.com/office/drawing/2014/main" id="{CB6E9601-0C0E-0E99-DA0F-901057164DE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7510462" y="701040"/>
              <a:ext cx="1352550" cy="135255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09335730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0">
            <a:extLst>
              <a:ext uri="{FF2B5EF4-FFF2-40B4-BE49-F238E27FC236}">
                <a16:creationId xmlns:a16="http://schemas.microsoft.com/office/drawing/2014/main" id="{71662F1A-5F25-D216-7D9B-DC39DF7E91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4622857"/>
              </p:ext>
            </p:extLst>
          </p:nvPr>
        </p:nvGraphicFramePr>
        <p:xfrm>
          <a:off x="609600" y="1664335"/>
          <a:ext cx="10972800" cy="4239257"/>
        </p:xfrm>
        <a:graphic>
          <a:graphicData uri="http://schemas.openxmlformats.org/drawingml/2006/table">
            <a:tbl>
              <a:tblPr/>
              <a:tblGrid>
                <a:gridCol w="3657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15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538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b="1" dirty="0">
                          <a:solidFill>
                            <a:srgbClr val="27235E"/>
                          </a:solidFill>
                        </a:rPr>
                        <a:t>Item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b="1" dirty="0">
                          <a:solidFill>
                            <a:srgbClr val="27235E"/>
                          </a:solidFill>
                        </a:rPr>
                        <a:t>Specification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538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</a:rPr>
                        <a:t>Description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i="1" dirty="0">
                          <a:solidFill>
                            <a:srgbClr val="000000"/>
                          </a:solidFill>
                        </a:rPr>
                        <a:t>[Square footage / layout / etc.]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538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</a:rPr>
                        <a:t>Availability Date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i="1" dirty="0">
                          <a:solidFill>
                            <a:srgbClr val="000000"/>
                          </a:solidFill>
                        </a:rPr>
                        <a:t>[When space will be available]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538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</a:rPr>
                        <a:t>Hours of Operation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i="1" dirty="0">
                          <a:solidFill>
                            <a:srgbClr val="000000"/>
                          </a:solidFill>
                        </a:rPr>
                        <a:t>[Access hours and student access policies]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538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dirty="0"/>
                        <a:t>Shared or Dedicated Space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i="1" dirty="0">
                          <a:solidFill>
                            <a:srgbClr val="000000"/>
                          </a:solidFill>
                        </a:rPr>
                        <a:t>[If shared, details about the other group and what facility resources are shared]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9300305"/>
                  </a:ext>
                </a:extLst>
              </a:tr>
              <a:tr h="38538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</a:rPr>
                        <a:t>Security Measures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i="1" dirty="0">
                          <a:solidFill>
                            <a:srgbClr val="000000"/>
                          </a:solidFill>
                        </a:rPr>
                        <a:t>[How EcoCAR assets/data will be secured – including hardware tools/parts storage]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538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</a:rPr>
                        <a:t>Location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1219170" rtl="0" eaLnBrk="1" latinLnBrk="0" hangingPunct="1">
                        <a:buNone/>
                      </a:pPr>
                      <a:r>
                        <a:rPr lang="en-US" sz="1500" i="1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[Distance/time to engineering center of campus]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538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dirty="0"/>
                        <a:t>Available PPE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1219170" rtl="0" eaLnBrk="1" latinLnBrk="0" hangingPunct="1">
                        <a:buNone/>
                      </a:pPr>
                      <a:r>
                        <a:rPr lang="en-US" sz="1500" i="1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[What PPE is available to students]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2676293"/>
                  </a:ext>
                </a:extLst>
              </a:tr>
              <a:tr h="38538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dirty="0"/>
                        <a:t>Vehicle Hoist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1219170" rtl="0" eaLnBrk="1" latinLnBrk="0" hangingPunct="1">
                        <a:buNone/>
                      </a:pPr>
                      <a:r>
                        <a:rPr lang="en-US" sz="1500" i="1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[Lift rating / type (4-post, swing-arm, fore-aft, etc.)]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5121170"/>
                  </a:ext>
                </a:extLst>
              </a:tr>
              <a:tr h="38538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dirty="0"/>
                        <a:t>Lift Table Equipment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1219170" rtl="0" eaLnBrk="1" latinLnBrk="0" hangingPunct="1">
                        <a:buNone/>
                      </a:pPr>
                      <a:r>
                        <a:rPr lang="en-US" sz="1500" i="1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[Lift rating / purpose (battery pack, battery module, subframe, etc.)]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4135156"/>
                  </a:ext>
                </a:extLst>
              </a:tr>
              <a:tr h="38538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dirty="0"/>
                        <a:t>Vehicle Charger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1219170" rtl="0" eaLnBrk="1" latinLnBrk="0" hangingPunct="1">
                        <a:buNone/>
                      </a:pPr>
                      <a:r>
                        <a:rPr lang="en-US" sz="1500" i="1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[EVSE rating]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2427294"/>
                  </a:ext>
                </a:extLst>
              </a:tr>
            </a:tbl>
          </a:graphicData>
        </a:graphic>
      </p:graphicFrame>
      <p:sp>
        <p:nvSpPr>
          <p:cNvPr id="2" name="Text 0"/>
          <p:cNvSpPr/>
          <p:nvPr/>
        </p:nvSpPr>
        <p:spPr>
          <a:xfrm>
            <a:off x="609600" y="853440"/>
            <a:ext cx="10972800" cy="609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sz="3200" b="1" dirty="0">
                <a:solidFill>
                  <a:srgbClr val="27235E"/>
                </a:solidFill>
              </a:rPr>
              <a:t>Garage Facilities</a:t>
            </a:r>
            <a:endParaRPr lang="en-US" sz="32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42DE166-AC41-5F94-DFE7-30DE4D0BCCFC}"/>
              </a:ext>
            </a:extLst>
          </p:cNvPr>
          <p:cNvSpPr txBox="1"/>
          <p:nvPr/>
        </p:nvSpPr>
        <p:spPr>
          <a:xfrm>
            <a:off x="609600" y="6004560"/>
            <a:ext cx="107823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27235E"/>
                </a:solidFill>
              </a:rPr>
              <a:t>Use this slide to provide a summary of specifications where it makes sense. Use the video walk through to supplement (ex: list of tools, list of PPE, HV work area description, exhaust gas evacuation, etc.)</a:t>
            </a:r>
          </a:p>
          <a:p>
            <a:r>
              <a:rPr lang="en-US" sz="1600" dirty="0">
                <a:solidFill>
                  <a:srgbClr val="27235E"/>
                </a:solidFill>
              </a:rPr>
              <a:t>If this facility is not currently available, provide a timeline and/or mitigation strategy to secure it</a:t>
            </a:r>
          </a:p>
        </p:txBody>
      </p:sp>
      <p:sp>
        <p:nvSpPr>
          <p:cNvPr id="9" name="Text 1">
            <a:extLst>
              <a:ext uri="{FF2B5EF4-FFF2-40B4-BE49-F238E27FC236}">
                <a16:creationId xmlns:a16="http://schemas.microsoft.com/office/drawing/2014/main" id="{7770E859-E82D-D3B5-1ED7-525BB15B1238}"/>
              </a:ext>
            </a:extLst>
          </p:cNvPr>
          <p:cNvSpPr/>
          <p:nvPr/>
        </p:nvSpPr>
        <p:spPr>
          <a:xfrm>
            <a:off x="6000749" y="954405"/>
            <a:ext cx="5743575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sz="1800" b="1" dirty="0">
                <a:solidFill>
                  <a:srgbClr val="CC0000"/>
                </a:solidFill>
              </a:rPr>
              <a:t>INSTRUCTIONS: Provide key specifications for the facility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38784531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5CC73FBE-EA0D-699E-B49B-82F71E070A34}"/>
              </a:ext>
            </a:extLst>
          </p:cNvPr>
          <p:cNvSpPr/>
          <p:nvPr/>
        </p:nvSpPr>
        <p:spPr>
          <a:xfrm>
            <a:off x="609600" y="853440"/>
            <a:ext cx="10972800" cy="609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sz="3200" b="1" dirty="0">
                <a:solidFill>
                  <a:srgbClr val="27235E"/>
                </a:solidFill>
              </a:rPr>
              <a:t>Garage Facilities</a:t>
            </a:r>
            <a:endParaRPr lang="en-US" sz="3200" dirty="0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ABCC53B2-D690-BA2B-6A7A-9FFD0ACE87E5}"/>
              </a:ext>
            </a:extLst>
          </p:cNvPr>
          <p:cNvSpPr/>
          <p:nvPr/>
        </p:nvSpPr>
        <p:spPr>
          <a:xfrm>
            <a:off x="6000750" y="954405"/>
            <a:ext cx="558165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sz="1800" b="1" dirty="0">
                <a:solidFill>
                  <a:srgbClr val="CC0000"/>
                </a:solidFill>
              </a:rPr>
              <a:t>INSTRUCTIONS: Provide a full-screen video walkthrough</a:t>
            </a:r>
            <a:endParaRPr lang="en-US" sz="1800" dirty="0"/>
          </a:p>
        </p:txBody>
      </p:sp>
      <p:sp>
        <p:nvSpPr>
          <p:cNvPr id="5" name="Text 2"/>
          <p:cNvSpPr/>
          <p:nvPr/>
        </p:nvSpPr>
        <p:spPr>
          <a:xfrm>
            <a:off x="609600" y="1685925"/>
            <a:ext cx="10972800" cy="4531995"/>
          </a:xfrm>
          <a:prstGeom prst="rect">
            <a:avLst/>
          </a:prstGeom>
          <a:solidFill>
            <a:srgbClr val="F0F0F0"/>
          </a:solidFill>
          <a:ln>
            <a:solidFill>
              <a:schemeClr val="tx1"/>
            </a:solidFill>
          </a:ln>
        </p:spPr>
        <p:txBody>
          <a:bodyPr wrap="square" rtlCol="0" anchor="t"/>
          <a:lstStyle/>
          <a:p>
            <a:pPr algn="ctr"/>
            <a:r>
              <a:rPr lang="en-US" sz="1600" b="1" i="1" dirty="0">
                <a:solidFill>
                  <a:srgbClr val="27235E"/>
                </a:solidFill>
              </a:rPr>
              <a:t>🎥 VIDEO REQUIREMENT: 5-minute facility walkthrough (embedded MP4 file)</a:t>
            </a:r>
            <a:endParaRPr lang="en-US" sz="1600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2E1AAB3-BDAB-94A9-AA7D-0B351B48A296}"/>
              </a:ext>
            </a:extLst>
          </p:cNvPr>
          <p:cNvCxnSpPr>
            <a:cxnSpLocks/>
          </p:cNvCxnSpPr>
          <p:nvPr/>
        </p:nvCxnSpPr>
        <p:spPr>
          <a:xfrm>
            <a:off x="609600" y="1685925"/>
            <a:ext cx="10972800" cy="453199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D76A378B-71AA-2554-8B01-45CBB67D4ABC}"/>
              </a:ext>
            </a:extLst>
          </p:cNvPr>
          <p:cNvCxnSpPr>
            <a:cxnSpLocks/>
          </p:cNvCxnSpPr>
          <p:nvPr/>
        </p:nvCxnSpPr>
        <p:spPr>
          <a:xfrm flipH="1">
            <a:off x="609600" y="1685925"/>
            <a:ext cx="10972800" cy="453199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6" name="Group 25">
            <a:extLst>
              <a:ext uri="{FF2B5EF4-FFF2-40B4-BE49-F238E27FC236}">
                <a16:creationId xmlns:a16="http://schemas.microsoft.com/office/drawing/2014/main" id="{35FC5A7F-BC75-22B0-8360-0165128DE2BF}"/>
              </a:ext>
            </a:extLst>
          </p:cNvPr>
          <p:cNvGrpSpPr/>
          <p:nvPr/>
        </p:nvGrpSpPr>
        <p:grpSpPr>
          <a:xfrm>
            <a:off x="5419725" y="3362325"/>
            <a:ext cx="1352550" cy="1352550"/>
            <a:chOff x="7510462" y="701040"/>
            <a:chExt cx="1352550" cy="1352550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7FA34D9A-1BD7-C578-9AB5-805DA355F46E}"/>
                </a:ext>
              </a:extLst>
            </p:cNvPr>
            <p:cNvSpPr/>
            <p:nvPr/>
          </p:nvSpPr>
          <p:spPr>
            <a:xfrm>
              <a:off x="7510462" y="701040"/>
              <a:ext cx="1352550" cy="1352550"/>
            </a:xfrm>
            <a:prstGeom prst="rect">
              <a:avLst/>
            </a:prstGeom>
            <a:solidFill>
              <a:srgbClr val="F0F0F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" name="Graphic 5" descr="Presentation with media with solid fill">
              <a:extLst>
                <a:ext uri="{FF2B5EF4-FFF2-40B4-BE49-F238E27FC236}">
                  <a16:creationId xmlns:a16="http://schemas.microsoft.com/office/drawing/2014/main" id="{CB6E9601-0C0E-0E99-DA0F-901057164DE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7510462" y="701040"/>
              <a:ext cx="1352550" cy="135255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92582752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0">
            <a:extLst>
              <a:ext uri="{FF2B5EF4-FFF2-40B4-BE49-F238E27FC236}">
                <a16:creationId xmlns:a16="http://schemas.microsoft.com/office/drawing/2014/main" id="{71662F1A-5F25-D216-7D9B-DC39DF7E91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4445541"/>
              </p:ext>
            </p:extLst>
          </p:nvPr>
        </p:nvGraphicFramePr>
        <p:xfrm>
          <a:off x="609600" y="1664335"/>
          <a:ext cx="10972800" cy="4223328"/>
        </p:xfrm>
        <a:graphic>
          <a:graphicData uri="http://schemas.openxmlformats.org/drawingml/2006/table">
            <a:tbl>
              <a:tblPr/>
              <a:tblGrid>
                <a:gridCol w="3657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15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491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b="1" dirty="0">
                          <a:solidFill>
                            <a:srgbClr val="27235E"/>
                          </a:solidFill>
                        </a:rPr>
                        <a:t>Item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b="1" dirty="0">
                          <a:solidFill>
                            <a:srgbClr val="27235E"/>
                          </a:solidFill>
                        </a:rPr>
                        <a:t>Specification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491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</a:rPr>
                        <a:t>Description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i="1" dirty="0">
                          <a:solidFill>
                            <a:srgbClr val="000000"/>
                          </a:solidFill>
                        </a:rPr>
                        <a:t>[Square footage / layout / etc.]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491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</a:rPr>
                        <a:t>Availability Date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i="1" dirty="0">
                          <a:solidFill>
                            <a:srgbClr val="000000"/>
                          </a:solidFill>
                        </a:rPr>
                        <a:t>[When space will be available]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491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</a:rPr>
                        <a:t>Hours of Operation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i="1" dirty="0">
                          <a:solidFill>
                            <a:srgbClr val="000000"/>
                          </a:solidFill>
                        </a:rPr>
                        <a:t>[Access hours and student access policies]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491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dirty="0"/>
                        <a:t>Shared or Dedicated Space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i="1" dirty="0">
                          <a:solidFill>
                            <a:srgbClr val="000000"/>
                          </a:solidFill>
                        </a:rPr>
                        <a:t>[If shared, details about the other group and what facility resources are shared]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9300305"/>
                  </a:ext>
                </a:extLst>
              </a:tr>
              <a:tr h="40491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</a:rPr>
                        <a:t>Security Measures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i="1" dirty="0">
                          <a:solidFill>
                            <a:srgbClr val="000000"/>
                          </a:solidFill>
                        </a:rPr>
                        <a:t>[How EcoCAR assets/data will be secured – including hardware tools/parts storage]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491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</a:rPr>
                        <a:t>Location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1219170" rtl="0" eaLnBrk="1" latinLnBrk="0" hangingPunct="1">
                        <a:buNone/>
                      </a:pPr>
                      <a:r>
                        <a:rPr lang="en-US" sz="1500" i="1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[Distance/time to engineering center of campus]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491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dirty="0"/>
                        <a:t>Battery Electrical Testing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1219170" rtl="0" eaLnBrk="1" latinLnBrk="0" hangingPunct="1">
                        <a:buNone/>
                      </a:pPr>
                      <a:r>
                        <a:rPr lang="en-US" sz="1500" i="1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[Intended use (cell, module, pack), charge &amp; discharge ratings]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5121170"/>
                  </a:ext>
                </a:extLst>
              </a:tr>
              <a:tr h="553145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dirty="0"/>
                        <a:t>Battery Fabrication &amp; Integration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1219170" rtl="0" eaLnBrk="1" latinLnBrk="0" hangingPunct="1">
                        <a:buNone/>
                      </a:pPr>
                      <a:r>
                        <a:rPr lang="en-US" sz="1500" i="1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[e.g., gas detection, fire suppression designed for lithium-ion systems, etc.]</a:t>
                      </a:r>
                    </a:p>
                    <a:p>
                      <a:pPr marL="0" indent="0" algn="l" defTabSz="1219170" rtl="0" eaLnBrk="1" latinLnBrk="0" hangingPunct="1">
                        <a:buNone/>
                      </a:pPr>
                      <a:r>
                        <a:rPr lang="en-US" sz="1500" i="1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Note: this item may be covered in another section if it is located in that facility/area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4135156"/>
                  </a:ext>
                </a:extLst>
              </a:tr>
              <a:tr h="40491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dirty="0"/>
                        <a:t>Battery Thermal Testing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i="1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[Intended use (cell, module, pack), equipment ratings]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2427294"/>
                  </a:ext>
                </a:extLst>
              </a:tr>
            </a:tbl>
          </a:graphicData>
        </a:graphic>
      </p:graphicFrame>
      <p:sp>
        <p:nvSpPr>
          <p:cNvPr id="2" name="Text 0"/>
          <p:cNvSpPr/>
          <p:nvPr/>
        </p:nvSpPr>
        <p:spPr>
          <a:xfrm>
            <a:off x="609600" y="853440"/>
            <a:ext cx="10972800" cy="609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sz="3200" b="1" dirty="0">
                <a:solidFill>
                  <a:srgbClr val="27235E"/>
                </a:solidFill>
              </a:rPr>
              <a:t>Battery Testing Equipment</a:t>
            </a:r>
            <a:endParaRPr lang="en-US" sz="32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42DE166-AC41-5F94-DFE7-30DE4D0BCCFC}"/>
              </a:ext>
            </a:extLst>
          </p:cNvPr>
          <p:cNvSpPr txBox="1"/>
          <p:nvPr/>
        </p:nvSpPr>
        <p:spPr>
          <a:xfrm>
            <a:off x="609600" y="6004560"/>
            <a:ext cx="107823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27235E"/>
                </a:solidFill>
              </a:rPr>
              <a:t>Use this slide to provide a summary of specifications where it makes sense. Use the video walk through to supplement (ex: areas for climate-controlled storage, compliance with UNDOT-38, additional facilities, etc.)</a:t>
            </a:r>
          </a:p>
          <a:p>
            <a:r>
              <a:rPr lang="en-US" sz="1600" dirty="0">
                <a:solidFill>
                  <a:srgbClr val="27235E"/>
                </a:solidFill>
              </a:rPr>
              <a:t>If this facility is not currently available, provide a timeline and/or mitigation strategy to secure it</a:t>
            </a:r>
          </a:p>
        </p:txBody>
      </p:sp>
      <p:sp>
        <p:nvSpPr>
          <p:cNvPr id="9" name="Text 1">
            <a:extLst>
              <a:ext uri="{FF2B5EF4-FFF2-40B4-BE49-F238E27FC236}">
                <a16:creationId xmlns:a16="http://schemas.microsoft.com/office/drawing/2014/main" id="{7770E859-E82D-D3B5-1ED7-525BB15B1238}"/>
              </a:ext>
            </a:extLst>
          </p:cNvPr>
          <p:cNvSpPr/>
          <p:nvPr/>
        </p:nvSpPr>
        <p:spPr>
          <a:xfrm>
            <a:off x="6000749" y="954405"/>
            <a:ext cx="5743575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sz="1800" b="1" dirty="0">
                <a:solidFill>
                  <a:srgbClr val="CC0000"/>
                </a:solidFill>
              </a:rPr>
              <a:t>INSTRUCTIONS: Provide key specifications for the facility</a:t>
            </a:r>
            <a:endParaRPr lang="en-US" sz="1800" dirty="0"/>
          </a:p>
        </p:txBody>
      </p:sp>
      <p:sp>
        <p:nvSpPr>
          <p:cNvPr id="4" name="Text 1">
            <a:extLst>
              <a:ext uri="{FF2B5EF4-FFF2-40B4-BE49-F238E27FC236}">
                <a16:creationId xmlns:a16="http://schemas.microsoft.com/office/drawing/2014/main" id="{CE4F9628-F543-2D91-D1D4-0AEFF24608C7}"/>
              </a:ext>
            </a:extLst>
          </p:cNvPr>
          <p:cNvSpPr/>
          <p:nvPr/>
        </p:nvSpPr>
        <p:spPr>
          <a:xfrm>
            <a:off x="8794866" y="72318"/>
            <a:ext cx="3265218" cy="46604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000" b="1" dirty="0">
                <a:solidFill>
                  <a:srgbClr val="CC0000"/>
                </a:solidFill>
              </a:rPr>
              <a:t>   STELLANTIS TRACK ONLY     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8044107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>
            <a:extLst>
              <a:ext uri="{FF2B5EF4-FFF2-40B4-BE49-F238E27FC236}">
                <a16:creationId xmlns:a16="http://schemas.microsoft.com/office/drawing/2014/main" id="{ABCC53B2-D690-BA2B-6A7A-9FFD0ACE87E5}"/>
              </a:ext>
            </a:extLst>
          </p:cNvPr>
          <p:cNvSpPr/>
          <p:nvPr/>
        </p:nvSpPr>
        <p:spPr>
          <a:xfrm>
            <a:off x="6000750" y="954405"/>
            <a:ext cx="558165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sz="1800" b="1" dirty="0">
                <a:solidFill>
                  <a:srgbClr val="CC0000"/>
                </a:solidFill>
              </a:rPr>
              <a:t>INSTRUCTIONS: Provide a full-screen video walkthrough</a:t>
            </a:r>
            <a:endParaRPr lang="en-US" sz="1800" dirty="0"/>
          </a:p>
        </p:txBody>
      </p:sp>
      <p:sp>
        <p:nvSpPr>
          <p:cNvPr id="5" name="Text 2"/>
          <p:cNvSpPr/>
          <p:nvPr/>
        </p:nvSpPr>
        <p:spPr>
          <a:xfrm>
            <a:off x="609600" y="1685925"/>
            <a:ext cx="10972800" cy="4531995"/>
          </a:xfrm>
          <a:prstGeom prst="rect">
            <a:avLst/>
          </a:prstGeom>
          <a:solidFill>
            <a:srgbClr val="F0F0F0"/>
          </a:solidFill>
          <a:ln>
            <a:solidFill>
              <a:schemeClr val="tx1"/>
            </a:solidFill>
          </a:ln>
        </p:spPr>
        <p:txBody>
          <a:bodyPr wrap="square" rtlCol="0" anchor="t"/>
          <a:lstStyle/>
          <a:p>
            <a:pPr algn="ctr"/>
            <a:r>
              <a:rPr lang="en-US" sz="1600" b="1" i="1" dirty="0">
                <a:solidFill>
                  <a:srgbClr val="27235E"/>
                </a:solidFill>
              </a:rPr>
              <a:t>🎥 VIDEO REQUIREMENT: 5-minute facility walkthrough (embedded MP4 file)</a:t>
            </a:r>
            <a:endParaRPr lang="en-US" sz="1600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2E1AAB3-BDAB-94A9-AA7D-0B351B48A296}"/>
              </a:ext>
            </a:extLst>
          </p:cNvPr>
          <p:cNvCxnSpPr>
            <a:cxnSpLocks/>
          </p:cNvCxnSpPr>
          <p:nvPr/>
        </p:nvCxnSpPr>
        <p:spPr>
          <a:xfrm>
            <a:off x="609600" y="1685925"/>
            <a:ext cx="10972800" cy="453199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D76A378B-71AA-2554-8B01-45CBB67D4ABC}"/>
              </a:ext>
            </a:extLst>
          </p:cNvPr>
          <p:cNvCxnSpPr>
            <a:cxnSpLocks/>
          </p:cNvCxnSpPr>
          <p:nvPr/>
        </p:nvCxnSpPr>
        <p:spPr>
          <a:xfrm flipH="1">
            <a:off x="609600" y="1685925"/>
            <a:ext cx="10972800" cy="453199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6" name="Group 25">
            <a:extLst>
              <a:ext uri="{FF2B5EF4-FFF2-40B4-BE49-F238E27FC236}">
                <a16:creationId xmlns:a16="http://schemas.microsoft.com/office/drawing/2014/main" id="{35FC5A7F-BC75-22B0-8360-0165128DE2BF}"/>
              </a:ext>
            </a:extLst>
          </p:cNvPr>
          <p:cNvGrpSpPr/>
          <p:nvPr/>
        </p:nvGrpSpPr>
        <p:grpSpPr>
          <a:xfrm>
            <a:off x="5419725" y="3362325"/>
            <a:ext cx="1352550" cy="1352550"/>
            <a:chOff x="7510462" y="701040"/>
            <a:chExt cx="1352550" cy="1352550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7FA34D9A-1BD7-C578-9AB5-805DA355F46E}"/>
                </a:ext>
              </a:extLst>
            </p:cNvPr>
            <p:cNvSpPr/>
            <p:nvPr/>
          </p:nvSpPr>
          <p:spPr>
            <a:xfrm>
              <a:off x="7510462" y="701040"/>
              <a:ext cx="1352550" cy="1352550"/>
            </a:xfrm>
            <a:prstGeom prst="rect">
              <a:avLst/>
            </a:prstGeom>
            <a:solidFill>
              <a:srgbClr val="F0F0F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" name="Graphic 5" descr="Presentation with media with solid fill">
              <a:extLst>
                <a:ext uri="{FF2B5EF4-FFF2-40B4-BE49-F238E27FC236}">
                  <a16:creationId xmlns:a16="http://schemas.microsoft.com/office/drawing/2014/main" id="{CB6E9601-0C0E-0E99-DA0F-901057164DE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7510462" y="701040"/>
              <a:ext cx="1352550" cy="1352550"/>
            </a:xfrm>
            <a:prstGeom prst="rect">
              <a:avLst/>
            </a:prstGeom>
          </p:spPr>
        </p:pic>
      </p:grpSp>
      <p:sp>
        <p:nvSpPr>
          <p:cNvPr id="4" name="Text 0">
            <a:extLst>
              <a:ext uri="{FF2B5EF4-FFF2-40B4-BE49-F238E27FC236}">
                <a16:creationId xmlns:a16="http://schemas.microsoft.com/office/drawing/2014/main" id="{2BA4166A-4E46-A1AD-0EBD-2F15962E9A03}"/>
              </a:ext>
            </a:extLst>
          </p:cNvPr>
          <p:cNvSpPr/>
          <p:nvPr/>
        </p:nvSpPr>
        <p:spPr>
          <a:xfrm>
            <a:off x="609600" y="853440"/>
            <a:ext cx="10972800" cy="609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sz="3200" b="1" dirty="0">
                <a:solidFill>
                  <a:srgbClr val="27235E"/>
                </a:solidFill>
              </a:rPr>
              <a:t>Battery Testing Equipment</a:t>
            </a:r>
            <a:endParaRPr lang="en-US" sz="3200" dirty="0"/>
          </a:p>
        </p:txBody>
      </p:sp>
      <p:sp>
        <p:nvSpPr>
          <p:cNvPr id="7" name="Text 1">
            <a:extLst>
              <a:ext uri="{FF2B5EF4-FFF2-40B4-BE49-F238E27FC236}">
                <a16:creationId xmlns:a16="http://schemas.microsoft.com/office/drawing/2014/main" id="{8AAABB9C-705A-3BDF-CB00-FFD5BC4890CC}"/>
              </a:ext>
            </a:extLst>
          </p:cNvPr>
          <p:cNvSpPr/>
          <p:nvPr/>
        </p:nvSpPr>
        <p:spPr>
          <a:xfrm>
            <a:off x="609600" y="569913"/>
            <a:ext cx="3324225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b="1" dirty="0">
                <a:solidFill>
                  <a:srgbClr val="CC0000"/>
                </a:solidFill>
              </a:rPr>
              <a:t>STELLANTIS TRACK ONLY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749272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0">
            <a:extLst>
              <a:ext uri="{FF2B5EF4-FFF2-40B4-BE49-F238E27FC236}">
                <a16:creationId xmlns:a16="http://schemas.microsoft.com/office/drawing/2014/main" id="{71662F1A-5F25-D216-7D9B-DC39DF7E91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8854766"/>
              </p:ext>
            </p:extLst>
          </p:nvPr>
        </p:nvGraphicFramePr>
        <p:xfrm>
          <a:off x="609600" y="1664335"/>
          <a:ext cx="10972800" cy="3853870"/>
        </p:xfrm>
        <a:graphic>
          <a:graphicData uri="http://schemas.openxmlformats.org/drawingml/2006/table">
            <a:tbl>
              <a:tblPr/>
              <a:tblGrid>
                <a:gridCol w="3657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15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538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b="1" dirty="0">
                          <a:solidFill>
                            <a:srgbClr val="27235E"/>
                          </a:solidFill>
                        </a:rPr>
                        <a:t>Item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b="1" dirty="0">
                          <a:solidFill>
                            <a:srgbClr val="27235E"/>
                          </a:solidFill>
                        </a:rPr>
                        <a:t>Specification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538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</a:rPr>
                        <a:t>Description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i="1" dirty="0">
                          <a:solidFill>
                            <a:srgbClr val="000000"/>
                          </a:solidFill>
                        </a:rPr>
                        <a:t>[Square footage / layout / etc.]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538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</a:rPr>
                        <a:t>Availability Date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i="1" dirty="0">
                          <a:solidFill>
                            <a:srgbClr val="000000"/>
                          </a:solidFill>
                        </a:rPr>
                        <a:t>[When space will be available]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538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</a:rPr>
                        <a:t>Hours of Operation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i="1" dirty="0">
                          <a:solidFill>
                            <a:srgbClr val="000000"/>
                          </a:solidFill>
                        </a:rPr>
                        <a:t>[Access hours and student access policies]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538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dirty="0"/>
                        <a:t>Shared or Dedicated Space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i="1" dirty="0">
                          <a:solidFill>
                            <a:srgbClr val="000000"/>
                          </a:solidFill>
                        </a:rPr>
                        <a:t>[If shared, details about the other group and what facility resources are shared]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9300305"/>
                  </a:ext>
                </a:extLst>
              </a:tr>
              <a:tr h="38538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</a:rPr>
                        <a:t>Security Measures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i="1" dirty="0">
                          <a:solidFill>
                            <a:srgbClr val="000000"/>
                          </a:solidFill>
                        </a:rPr>
                        <a:t>[How EcoCAR assets/data will be secured – including hardware tools/parts storage]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538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</a:rPr>
                        <a:t>Location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1219170" rtl="0" eaLnBrk="1" latinLnBrk="0" hangingPunct="1">
                        <a:buNone/>
                      </a:pPr>
                      <a:r>
                        <a:rPr lang="en-US" sz="1500" i="1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[Distance/time to engineering center of campus]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538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dirty="0"/>
                        <a:t>Available Equipment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1219170" rtl="0" eaLnBrk="1" latinLnBrk="0" hangingPunct="1">
                        <a:buNone/>
                      </a:pPr>
                      <a:r>
                        <a:rPr lang="en-US" sz="1500" i="1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[ex: mills, lathe, saws, water-jet, etc.]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2769268"/>
                  </a:ext>
                </a:extLst>
              </a:tr>
              <a:tr h="38538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dirty="0"/>
                        <a:t>Available PPE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1219170" rtl="0" eaLnBrk="1" latinLnBrk="0" hangingPunct="1">
                        <a:buNone/>
                      </a:pPr>
                      <a:r>
                        <a:rPr lang="en-US" sz="1500" i="1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[What PPE is available to students]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2676293"/>
                  </a:ext>
                </a:extLst>
              </a:tr>
              <a:tr h="38538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dirty="0"/>
                        <a:t>Support staff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1219170" rtl="0" eaLnBrk="1" latinLnBrk="0" hangingPunct="1">
                        <a:buNone/>
                      </a:pPr>
                      <a:r>
                        <a:rPr lang="en-US" sz="1500" i="1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[number of staff, hours of support]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5121170"/>
                  </a:ext>
                </a:extLst>
              </a:tr>
            </a:tbl>
          </a:graphicData>
        </a:graphic>
      </p:graphicFrame>
      <p:sp>
        <p:nvSpPr>
          <p:cNvPr id="2" name="Text 0"/>
          <p:cNvSpPr/>
          <p:nvPr/>
        </p:nvSpPr>
        <p:spPr>
          <a:xfrm>
            <a:off x="609600" y="853440"/>
            <a:ext cx="10972800" cy="609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sz="3200" b="1" dirty="0">
                <a:solidFill>
                  <a:srgbClr val="27235E"/>
                </a:solidFill>
              </a:rPr>
              <a:t>Machining and Fabrication Facilities</a:t>
            </a:r>
            <a:endParaRPr lang="en-US" sz="32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42DE166-AC41-5F94-DFE7-30DE4D0BCCFC}"/>
              </a:ext>
            </a:extLst>
          </p:cNvPr>
          <p:cNvSpPr txBox="1"/>
          <p:nvPr/>
        </p:nvSpPr>
        <p:spPr>
          <a:xfrm>
            <a:off x="609600" y="6004560"/>
            <a:ext cx="107823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27235E"/>
                </a:solidFill>
              </a:rPr>
              <a:t>If this facility is not currently available, provide a timeline and/or mitigation strategy to secure it</a:t>
            </a:r>
          </a:p>
        </p:txBody>
      </p:sp>
      <p:sp>
        <p:nvSpPr>
          <p:cNvPr id="9" name="Text 1">
            <a:extLst>
              <a:ext uri="{FF2B5EF4-FFF2-40B4-BE49-F238E27FC236}">
                <a16:creationId xmlns:a16="http://schemas.microsoft.com/office/drawing/2014/main" id="{7770E859-E82D-D3B5-1ED7-525BB15B1238}"/>
              </a:ext>
            </a:extLst>
          </p:cNvPr>
          <p:cNvSpPr/>
          <p:nvPr/>
        </p:nvSpPr>
        <p:spPr>
          <a:xfrm>
            <a:off x="7724775" y="954405"/>
            <a:ext cx="4019549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sz="1800" b="1" dirty="0">
                <a:solidFill>
                  <a:srgbClr val="CC0000"/>
                </a:solidFill>
              </a:rPr>
              <a:t>INSTRUCTIONS: Provide key specifications for the facility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43046107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>
            <a:extLst>
              <a:ext uri="{FF2B5EF4-FFF2-40B4-BE49-F238E27FC236}">
                <a16:creationId xmlns:a16="http://schemas.microsoft.com/office/drawing/2014/main" id="{ABCC53B2-D690-BA2B-6A7A-9FFD0ACE87E5}"/>
              </a:ext>
            </a:extLst>
          </p:cNvPr>
          <p:cNvSpPr/>
          <p:nvPr/>
        </p:nvSpPr>
        <p:spPr>
          <a:xfrm>
            <a:off x="8220074" y="954405"/>
            <a:ext cx="3362325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sz="1800" b="1" dirty="0">
                <a:solidFill>
                  <a:srgbClr val="CC0000"/>
                </a:solidFill>
              </a:rPr>
              <a:t>INSTRUCTIONS: Provide a full-screen video walkthrough</a:t>
            </a:r>
            <a:endParaRPr lang="en-US" sz="1800" dirty="0"/>
          </a:p>
        </p:txBody>
      </p:sp>
      <p:sp>
        <p:nvSpPr>
          <p:cNvPr id="5" name="Text 2"/>
          <p:cNvSpPr/>
          <p:nvPr/>
        </p:nvSpPr>
        <p:spPr>
          <a:xfrm>
            <a:off x="609600" y="1685925"/>
            <a:ext cx="10972800" cy="4531995"/>
          </a:xfrm>
          <a:prstGeom prst="rect">
            <a:avLst/>
          </a:prstGeom>
          <a:solidFill>
            <a:srgbClr val="F0F0F0"/>
          </a:solidFill>
          <a:ln>
            <a:solidFill>
              <a:schemeClr val="tx1"/>
            </a:solidFill>
          </a:ln>
        </p:spPr>
        <p:txBody>
          <a:bodyPr wrap="square" rtlCol="0" anchor="t"/>
          <a:lstStyle/>
          <a:p>
            <a:pPr algn="ctr"/>
            <a:r>
              <a:rPr lang="en-US" sz="1600" b="1" i="1" dirty="0">
                <a:solidFill>
                  <a:srgbClr val="27235E"/>
                </a:solidFill>
              </a:rPr>
              <a:t>🎥 VIDEO REQUIREMENT: 5-minute facility walkthrough (embedded MP4 file)</a:t>
            </a:r>
            <a:endParaRPr lang="en-US" sz="1600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2E1AAB3-BDAB-94A9-AA7D-0B351B48A296}"/>
              </a:ext>
            </a:extLst>
          </p:cNvPr>
          <p:cNvCxnSpPr>
            <a:cxnSpLocks/>
          </p:cNvCxnSpPr>
          <p:nvPr/>
        </p:nvCxnSpPr>
        <p:spPr>
          <a:xfrm>
            <a:off x="609600" y="1685925"/>
            <a:ext cx="10972800" cy="453199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D76A378B-71AA-2554-8B01-45CBB67D4ABC}"/>
              </a:ext>
            </a:extLst>
          </p:cNvPr>
          <p:cNvCxnSpPr>
            <a:cxnSpLocks/>
          </p:cNvCxnSpPr>
          <p:nvPr/>
        </p:nvCxnSpPr>
        <p:spPr>
          <a:xfrm flipH="1">
            <a:off x="609600" y="1685925"/>
            <a:ext cx="10972800" cy="453199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6" name="Group 25">
            <a:extLst>
              <a:ext uri="{FF2B5EF4-FFF2-40B4-BE49-F238E27FC236}">
                <a16:creationId xmlns:a16="http://schemas.microsoft.com/office/drawing/2014/main" id="{35FC5A7F-BC75-22B0-8360-0165128DE2BF}"/>
              </a:ext>
            </a:extLst>
          </p:cNvPr>
          <p:cNvGrpSpPr/>
          <p:nvPr/>
        </p:nvGrpSpPr>
        <p:grpSpPr>
          <a:xfrm>
            <a:off x="5419725" y="3362325"/>
            <a:ext cx="1352550" cy="1352550"/>
            <a:chOff x="7510462" y="701040"/>
            <a:chExt cx="1352550" cy="1352550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7FA34D9A-1BD7-C578-9AB5-805DA355F46E}"/>
                </a:ext>
              </a:extLst>
            </p:cNvPr>
            <p:cNvSpPr/>
            <p:nvPr/>
          </p:nvSpPr>
          <p:spPr>
            <a:xfrm>
              <a:off x="7510462" y="701040"/>
              <a:ext cx="1352550" cy="1352550"/>
            </a:xfrm>
            <a:prstGeom prst="rect">
              <a:avLst/>
            </a:prstGeom>
            <a:solidFill>
              <a:srgbClr val="F0F0F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" name="Graphic 5" descr="Presentation with media with solid fill">
              <a:extLst>
                <a:ext uri="{FF2B5EF4-FFF2-40B4-BE49-F238E27FC236}">
                  <a16:creationId xmlns:a16="http://schemas.microsoft.com/office/drawing/2014/main" id="{CB6E9601-0C0E-0E99-DA0F-901057164DE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7510462" y="701040"/>
              <a:ext cx="1352550" cy="1352550"/>
            </a:xfrm>
            <a:prstGeom prst="rect">
              <a:avLst/>
            </a:prstGeom>
          </p:spPr>
        </p:pic>
      </p:grpSp>
      <p:sp>
        <p:nvSpPr>
          <p:cNvPr id="4" name="Text 0">
            <a:extLst>
              <a:ext uri="{FF2B5EF4-FFF2-40B4-BE49-F238E27FC236}">
                <a16:creationId xmlns:a16="http://schemas.microsoft.com/office/drawing/2014/main" id="{2BA4166A-4E46-A1AD-0EBD-2F15962E9A03}"/>
              </a:ext>
            </a:extLst>
          </p:cNvPr>
          <p:cNvSpPr/>
          <p:nvPr/>
        </p:nvSpPr>
        <p:spPr>
          <a:xfrm>
            <a:off x="609600" y="853440"/>
            <a:ext cx="10972800" cy="609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sz="3200" b="1" dirty="0">
                <a:solidFill>
                  <a:srgbClr val="27235E"/>
                </a:solidFill>
              </a:rPr>
              <a:t>Machining and Fabrication Facilities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29179974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0">
            <a:extLst>
              <a:ext uri="{FF2B5EF4-FFF2-40B4-BE49-F238E27FC236}">
                <a16:creationId xmlns:a16="http://schemas.microsoft.com/office/drawing/2014/main" id="{71662F1A-5F25-D216-7D9B-DC39DF7E91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0476581"/>
              </p:ext>
            </p:extLst>
          </p:nvPr>
        </p:nvGraphicFramePr>
        <p:xfrm>
          <a:off x="609600" y="1664335"/>
          <a:ext cx="10972800" cy="3662216"/>
        </p:xfrm>
        <a:graphic>
          <a:graphicData uri="http://schemas.openxmlformats.org/drawingml/2006/table">
            <a:tbl>
              <a:tblPr/>
              <a:tblGrid>
                <a:gridCol w="3657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15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538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b="1" dirty="0">
                          <a:solidFill>
                            <a:srgbClr val="27235E"/>
                          </a:solidFill>
                        </a:rPr>
                        <a:t>Item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b="1" dirty="0">
                          <a:solidFill>
                            <a:srgbClr val="27235E"/>
                          </a:solidFill>
                        </a:rPr>
                        <a:t>Specification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538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</a:rPr>
                        <a:t>Description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i="1" dirty="0">
                          <a:solidFill>
                            <a:srgbClr val="000000"/>
                          </a:solidFill>
                        </a:rPr>
                        <a:t>[Spatial dimensions and any track features (ex: banked oval, lane lines, road course, etc.)]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538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dirty="0"/>
                        <a:t>Types of Testing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i="1" dirty="0"/>
                        <a:t>[What kind of testing is this space suitable for (ex: straight-line acceleration, off-road evaluation, continuous driving, ACC feature evaluation, etc.)]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7537899"/>
                  </a:ext>
                </a:extLst>
              </a:tr>
              <a:tr h="38538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</a:rPr>
                        <a:t>Availability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i="1" dirty="0">
                          <a:solidFill>
                            <a:srgbClr val="000000"/>
                          </a:solidFill>
                        </a:rPr>
                        <a:t>[Hours of operation, estimated lead time for securing access]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538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dirty="0"/>
                        <a:t>Access Procedure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i="1" dirty="0"/>
                        <a:t>[High-level process for securing access or test time]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538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dirty="0"/>
                        <a:t>Costs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i="1" dirty="0"/>
                        <a:t>[Any costs associated with renting or using the facility]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9300305"/>
                  </a:ext>
                </a:extLst>
              </a:tr>
              <a:tr h="38538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dirty="0"/>
                        <a:t>Closed Course?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i="1" dirty="0"/>
                        <a:t>[Method of controlling access to the area to ensure closed-course testing]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538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</a:rPr>
                        <a:t>Location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1219170" rtl="0" eaLnBrk="1" latinLnBrk="0" hangingPunct="1">
                        <a:buNone/>
                      </a:pPr>
                      <a:r>
                        <a:rPr lang="en-US" sz="1500" i="1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[Distance/time to engineering center of campus]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538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dirty="0"/>
                        <a:t>Method of Vehicle Transportation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1219170" rtl="0" eaLnBrk="1" latinLnBrk="0" hangingPunct="1">
                        <a:buNone/>
                      </a:pPr>
                      <a:r>
                        <a:rPr lang="en-US" sz="1500" i="1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[How will the team transport their EcoCAR vehicle to/from the test area]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2676293"/>
                  </a:ext>
                </a:extLst>
              </a:tr>
            </a:tbl>
          </a:graphicData>
        </a:graphic>
      </p:graphicFrame>
      <p:sp>
        <p:nvSpPr>
          <p:cNvPr id="2" name="Text 0"/>
          <p:cNvSpPr/>
          <p:nvPr/>
        </p:nvSpPr>
        <p:spPr>
          <a:xfrm>
            <a:off x="609600" y="853440"/>
            <a:ext cx="10972800" cy="609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sz="3200" b="1" dirty="0">
                <a:solidFill>
                  <a:srgbClr val="27235E"/>
                </a:solidFill>
              </a:rPr>
              <a:t>Vehicle Testing Facility/Area</a:t>
            </a:r>
            <a:endParaRPr lang="en-US" sz="3200" dirty="0"/>
          </a:p>
        </p:txBody>
      </p:sp>
      <p:sp>
        <p:nvSpPr>
          <p:cNvPr id="9" name="Text 1">
            <a:extLst>
              <a:ext uri="{FF2B5EF4-FFF2-40B4-BE49-F238E27FC236}">
                <a16:creationId xmlns:a16="http://schemas.microsoft.com/office/drawing/2014/main" id="{7770E859-E82D-D3B5-1ED7-525BB15B1238}"/>
              </a:ext>
            </a:extLst>
          </p:cNvPr>
          <p:cNvSpPr/>
          <p:nvPr/>
        </p:nvSpPr>
        <p:spPr>
          <a:xfrm>
            <a:off x="6000749" y="954405"/>
            <a:ext cx="5743575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sz="1800" b="1" dirty="0">
                <a:solidFill>
                  <a:srgbClr val="CC0000"/>
                </a:solidFill>
              </a:rPr>
              <a:t>INSTRUCTIONS: Provide key specifications for the facility</a:t>
            </a:r>
          </a:p>
          <a:p>
            <a:r>
              <a:rPr lang="en-US" sz="1800" b="1" dirty="0">
                <a:solidFill>
                  <a:srgbClr val="CC0000"/>
                </a:solidFill>
              </a:rPr>
              <a:t>Duplicate this slide for every distinct vehicle test area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0360261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2"/>
          <p:cNvSpPr/>
          <p:nvPr/>
        </p:nvSpPr>
        <p:spPr>
          <a:xfrm>
            <a:off x="609600" y="1685926"/>
            <a:ext cx="5229225" cy="2247900"/>
          </a:xfrm>
          <a:prstGeom prst="rect">
            <a:avLst/>
          </a:prstGeom>
          <a:solidFill>
            <a:srgbClr val="F0F0F0"/>
          </a:solidFill>
          <a:ln>
            <a:solidFill>
              <a:schemeClr val="tx1"/>
            </a:solidFill>
          </a:ln>
        </p:spPr>
        <p:txBody>
          <a:bodyPr wrap="square" rtlCol="0" anchor="t"/>
          <a:lstStyle/>
          <a:p>
            <a:pPr algn="ctr"/>
            <a:r>
              <a:rPr lang="en-US" sz="1600" b="1" i="1" dirty="0">
                <a:solidFill>
                  <a:srgbClr val="27235E"/>
                </a:solidFill>
              </a:rPr>
              <a:t>🎥 VIDEO OPTIONAL: facility walkthrough can </a:t>
            </a:r>
            <a:br>
              <a:rPr lang="en-US" sz="1600" b="1" i="1" dirty="0">
                <a:solidFill>
                  <a:srgbClr val="27235E"/>
                </a:solidFill>
              </a:rPr>
            </a:br>
            <a:r>
              <a:rPr lang="en-US" sz="1600" b="1" i="1" dirty="0">
                <a:solidFill>
                  <a:srgbClr val="27235E"/>
                </a:solidFill>
              </a:rPr>
              <a:t>be embedded if valuable</a:t>
            </a:r>
            <a:endParaRPr lang="en-US" sz="1600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2E1AAB3-BDAB-94A9-AA7D-0B351B48A296}"/>
              </a:ext>
            </a:extLst>
          </p:cNvPr>
          <p:cNvCxnSpPr>
            <a:cxnSpLocks/>
          </p:cNvCxnSpPr>
          <p:nvPr/>
        </p:nvCxnSpPr>
        <p:spPr>
          <a:xfrm>
            <a:off x="609600" y="1685926"/>
            <a:ext cx="5229225" cy="22479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D76A378B-71AA-2554-8B01-45CBB67D4ABC}"/>
              </a:ext>
            </a:extLst>
          </p:cNvPr>
          <p:cNvCxnSpPr>
            <a:cxnSpLocks/>
          </p:cNvCxnSpPr>
          <p:nvPr/>
        </p:nvCxnSpPr>
        <p:spPr>
          <a:xfrm flipH="1">
            <a:off x="609600" y="1685926"/>
            <a:ext cx="5229225" cy="22479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6" name="Group 25">
            <a:extLst>
              <a:ext uri="{FF2B5EF4-FFF2-40B4-BE49-F238E27FC236}">
                <a16:creationId xmlns:a16="http://schemas.microsoft.com/office/drawing/2014/main" id="{35FC5A7F-BC75-22B0-8360-0165128DE2BF}"/>
              </a:ext>
            </a:extLst>
          </p:cNvPr>
          <p:cNvGrpSpPr/>
          <p:nvPr/>
        </p:nvGrpSpPr>
        <p:grpSpPr>
          <a:xfrm>
            <a:off x="2901925" y="2517432"/>
            <a:ext cx="644575" cy="670874"/>
            <a:chOff x="7510462" y="701040"/>
            <a:chExt cx="1352550" cy="1352550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7FA34D9A-1BD7-C578-9AB5-805DA355F46E}"/>
                </a:ext>
              </a:extLst>
            </p:cNvPr>
            <p:cNvSpPr/>
            <p:nvPr/>
          </p:nvSpPr>
          <p:spPr>
            <a:xfrm>
              <a:off x="7510462" y="701040"/>
              <a:ext cx="1352550" cy="1352550"/>
            </a:xfrm>
            <a:prstGeom prst="rect">
              <a:avLst/>
            </a:prstGeom>
            <a:solidFill>
              <a:srgbClr val="F0F0F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" name="Graphic 5" descr="Presentation with media with solid fill">
              <a:extLst>
                <a:ext uri="{FF2B5EF4-FFF2-40B4-BE49-F238E27FC236}">
                  <a16:creationId xmlns:a16="http://schemas.microsoft.com/office/drawing/2014/main" id="{CB6E9601-0C0E-0E99-DA0F-901057164DE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7510462" y="701040"/>
              <a:ext cx="1352550" cy="1352550"/>
            </a:xfrm>
            <a:prstGeom prst="rect">
              <a:avLst/>
            </a:prstGeom>
          </p:spPr>
        </p:pic>
      </p:grpSp>
      <p:sp>
        <p:nvSpPr>
          <p:cNvPr id="2" name="Text 0">
            <a:extLst>
              <a:ext uri="{FF2B5EF4-FFF2-40B4-BE49-F238E27FC236}">
                <a16:creationId xmlns:a16="http://schemas.microsoft.com/office/drawing/2014/main" id="{23A82742-F291-2A31-7394-BBE393698A25}"/>
              </a:ext>
            </a:extLst>
          </p:cNvPr>
          <p:cNvSpPr/>
          <p:nvPr/>
        </p:nvSpPr>
        <p:spPr>
          <a:xfrm>
            <a:off x="609600" y="853440"/>
            <a:ext cx="10972800" cy="609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sz="3200" b="1" dirty="0">
                <a:solidFill>
                  <a:srgbClr val="27235E"/>
                </a:solidFill>
              </a:rPr>
              <a:t>Vehicle Testing Facility/Area</a:t>
            </a:r>
            <a:endParaRPr lang="en-US" sz="3200" dirty="0"/>
          </a:p>
        </p:txBody>
      </p:sp>
      <p:sp>
        <p:nvSpPr>
          <p:cNvPr id="7" name="Text 1">
            <a:extLst>
              <a:ext uri="{FF2B5EF4-FFF2-40B4-BE49-F238E27FC236}">
                <a16:creationId xmlns:a16="http://schemas.microsoft.com/office/drawing/2014/main" id="{617E9C1E-729F-86C4-8063-5C90DA2B0966}"/>
              </a:ext>
            </a:extLst>
          </p:cNvPr>
          <p:cNvSpPr/>
          <p:nvPr/>
        </p:nvSpPr>
        <p:spPr>
          <a:xfrm>
            <a:off x="5838825" y="699221"/>
            <a:ext cx="5905499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sz="1800" b="1" dirty="0">
                <a:solidFill>
                  <a:srgbClr val="CC0000"/>
                </a:solidFill>
              </a:rPr>
              <a:t>INSTRUCTIONS: Provide supporting visuals and/or video (if valuable) that illustrate the characteristics of the test space</a:t>
            </a:r>
          </a:p>
          <a:p>
            <a:r>
              <a:rPr lang="en-US" sz="1800" b="1" dirty="0">
                <a:solidFill>
                  <a:srgbClr val="CC0000"/>
                </a:solidFill>
              </a:rPr>
              <a:t>Duplicate this slide for every distinct vehicle test area</a:t>
            </a:r>
            <a:endParaRPr lang="en-US" sz="1800" dirty="0"/>
          </a:p>
        </p:txBody>
      </p:sp>
      <p:sp>
        <p:nvSpPr>
          <p:cNvPr id="21" name="Text 2">
            <a:extLst>
              <a:ext uri="{FF2B5EF4-FFF2-40B4-BE49-F238E27FC236}">
                <a16:creationId xmlns:a16="http://schemas.microsoft.com/office/drawing/2014/main" id="{C57BA5AA-6BCC-5872-2ED8-A38BECAC704F}"/>
              </a:ext>
            </a:extLst>
          </p:cNvPr>
          <p:cNvSpPr/>
          <p:nvPr/>
        </p:nvSpPr>
        <p:spPr>
          <a:xfrm>
            <a:off x="609600" y="4210051"/>
            <a:ext cx="5229225" cy="2247900"/>
          </a:xfrm>
          <a:prstGeom prst="rect">
            <a:avLst/>
          </a:prstGeom>
          <a:solidFill>
            <a:srgbClr val="F0F0F0"/>
          </a:solidFill>
          <a:ln>
            <a:solidFill>
              <a:schemeClr val="tx1"/>
            </a:solidFill>
          </a:ln>
        </p:spPr>
        <p:txBody>
          <a:bodyPr wrap="square" rtlCol="0" anchor="t"/>
          <a:lstStyle/>
          <a:p>
            <a:pPr algn="ctr"/>
            <a:r>
              <a:rPr lang="en-US" sz="1600" b="1" i="1" dirty="0">
                <a:solidFill>
                  <a:srgbClr val="27235E"/>
                </a:solidFill>
              </a:rPr>
              <a:t>SUPPORTING VISUALS</a:t>
            </a:r>
            <a:endParaRPr lang="en-US" sz="1600" dirty="0"/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B44E1B1E-88DD-A5FA-89FE-B34DB0985667}"/>
              </a:ext>
            </a:extLst>
          </p:cNvPr>
          <p:cNvCxnSpPr>
            <a:cxnSpLocks/>
          </p:cNvCxnSpPr>
          <p:nvPr/>
        </p:nvCxnSpPr>
        <p:spPr>
          <a:xfrm>
            <a:off x="609600" y="4210051"/>
            <a:ext cx="5229225" cy="22479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870CE41-8985-E248-9E43-E4DB3A0ACF85}"/>
              </a:ext>
            </a:extLst>
          </p:cNvPr>
          <p:cNvCxnSpPr>
            <a:cxnSpLocks/>
          </p:cNvCxnSpPr>
          <p:nvPr/>
        </p:nvCxnSpPr>
        <p:spPr>
          <a:xfrm flipH="1">
            <a:off x="609600" y="4210051"/>
            <a:ext cx="5229225" cy="22479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 2">
            <a:extLst>
              <a:ext uri="{FF2B5EF4-FFF2-40B4-BE49-F238E27FC236}">
                <a16:creationId xmlns:a16="http://schemas.microsoft.com/office/drawing/2014/main" id="{DB17FF56-BE5C-8862-2CC5-BB674F352BC4}"/>
              </a:ext>
            </a:extLst>
          </p:cNvPr>
          <p:cNvSpPr/>
          <p:nvPr/>
        </p:nvSpPr>
        <p:spPr>
          <a:xfrm>
            <a:off x="6000749" y="4210051"/>
            <a:ext cx="5229225" cy="2247900"/>
          </a:xfrm>
          <a:prstGeom prst="rect">
            <a:avLst/>
          </a:prstGeom>
          <a:solidFill>
            <a:srgbClr val="F0F0F0"/>
          </a:solidFill>
          <a:ln>
            <a:solidFill>
              <a:schemeClr val="tx1"/>
            </a:solidFill>
          </a:ln>
        </p:spPr>
        <p:txBody>
          <a:bodyPr wrap="square" rtlCol="0" anchor="t"/>
          <a:lstStyle/>
          <a:p>
            <a:pPr algn="ctr"/>
            <a:r>
              <a:rPr lang="en-US" sz="1600" b="1" i="1" dirty="0">
                <a:solidFill>
                  <a:srgbClr val="27235E"/>
                </a:solidFill>
              </a:rPr>
              <a:t>SUPPORTING VISUALS</a:t>
            </a:r>
            <a:endParaRPr lang="en-US" sz="1600" dirty="0"/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ED19CE58-332D-3ED0-CDEB-D8B9E1B78352}"/>
              </a:ext>
            </a:extLst>
          </p:cNvPr>
          <p:cNvCxnSpPr>
            <a:cxnSpLocks/>
          </p:cNvCxnSpPr>
          <p:nvPr/>
        </p:nvCxnSpPr>
        <p:spPr>
          <a:xfrm>
            <a:off x="6000749" y="4210051"/>
            <a:ext cx="5229225" cy="22479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A79C74D2-2285-B44B-07D5-4BB913D7960F}"/>
              </a:ext>
            </a:extLst>
          </p:cNvPr>
          <p:cNvCxnSpPr>
            <a:cxnSpLocks/>
          </p:cNvCxnSpPr>
          <p:nvPr/>
        </p:nvCxnSpPr>
        <p:spPr>
          <a:xfrm flipH="1">
            <a:off x="6000749" y="4210051"/>
            <a:ext cx="5229225" cy="22479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 2">
            <a:extLst>
              <a:ext uri="{FF2B5EF4-FFF2-40B4-BE49-F238E27FC236}">
                <a16:creationId xmlns:a16="http://schemas.microsoft.com/office/drawing/2014/main" id="{505FB442-9602-E545-C7AF-479D552634F0}"/>
              </a:ext>
            </a:extLst>
          </p:cNvPr>
          <p:cNvSpPr/>
          <p:nvPr/>
        </p:nvSpPr>
        <p:spPr>
          <a:xfrm>
            <a:off x="6000749" y="1685926"/>
            <a:ext cx="5229225" cy="2247900"/>
          </a:xfrm>
          <a:prstGeom prst="rect">
            <a:avLst/>
          </a:prstGeom>
          <a:solidFill>
            <a:srgbClr val="F0F0F0"/>
          </a:solidFill>
          <a:ln>
            <a:solidFill>
              <a:schemeClr val="tx1"/>
            </a:solidFill>
          </a:ln>
        </p:spPr>
        <p:txBody>
          <a:bodyPr wrap="square" rtlCol="0" anchor="t"/>
          <a:lstStyle/>
          <a:p>
            <a:pPr algn="ctr"/>
            <a:r>
              <a:rPr lang="en-US" sz="1600" b="1" i="1" dirty="0">
                <a:solidFill>
                  <a:srgbClr val="27235E"/>
                </a:solidFill>
              </a:rPr>
              <a:t>SUPPORTING VISUALS</a:t>
            </a:r>
            <a:endParaRPr lang="en-US" sz="1600" dirty="0"/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7C5D1DE0-FA38-F8A0-B032-1CAAC59E6DFC}"/>
              </a:ext>
            </a:extLst>
          </p:cNvPr>
          <p:cNvCxnSpPr>
            <a:cxnSpLocks/>
          </p:cNvCxnSpPr>
          <p:nvPr/>
        </p:nvCxnSpPr>
        <p:spPr>
          <a:xfrm>
            <a:off x="6000749" y="1685926"/>
            <a:ext cx="5229225" cy="22479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AAE03263-E43A-3DBF-0666-4F362B477ABD}"/>
              </a:ext>
            </a:extLst>
          </p:cNvPr>
          <p:cNvCxnSpPr>
            <a:cxnSpLocks/>
          </p:cNvCxnSpPr>
          <p:nvPr/>
        </p:nvCxnSpPr>
        <p:spPr>
          <a:xfrm flipH="1">
            <a:off x="6000749" y="1685926"/>
            <a:ext cx="5229225" cy="22479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1" name="Group 50">
            <a:extLst>
              <a:ext uri="{FF2B5EF4-FFF2-40B4-BE49-F238E27FC236}">
                <a16:creationId xmlns:a16="http://schemas.microsoft.com/office/drawing/2014/main" id="{0F3BB52A-4EB5-63BB-E2BB-9459608360D2}"/>
              </a:ext>
            </a:extLst>
          </p:cNvPr>
          <p:cNvGrpSpPr>
            <a:grpSpLocks noChangeAspect="1"/>
          </p:cNvGrpSpPr>
          <p:nvPr/>
        </p:nvGrpSpPr>
        <p:grpSpPr>
          <a:xfrm>
            <a:off x="2938436" y="5059676"/>
            <a:ext cx="548640" cy="548640"/>
            <a:chOff x="2901925" y="5034516"/>
            <a:chExt cx="779069" cy="779068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CCB980E9-4109-DEA1-3AF6-2F455D6221B6}"/>
                </a:ext>
              </a:extLst>
            </p:cNvPr>
            <p:cNvSpPr/>
            <p:nvPr/>
          </p:nvSpPr>
          <p:spPr>
            <a:xfrm>
              <a:off x="2901925" y="5034516"/>
              <a:ext cx="779069" cy="779068"/>
            </a:xfrm>
            <a:prstGeom prst="rect">
              <a:avLst/>
            </a:prstGeom>
            <a:solidFill>
              <a:srgbClr val="F0F0F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4" name="Graphic 43" descr="Topography Map with solid fill">
              <a:extLst>
                <a:ext uri="{FF2B5EF4-FFF2-40B4-BE49-F238E27FC236}">
                  <a16:creationId xmlns:a16="http://schemas.microsoft.com/office/drawing/2014/main" id="{47F4C644-1968-4E0D-E23B-A2298613675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2966849" y="5099438"/>
              <a:ext cx="649223" cy="649223"/>
            </a:xfrm>
            <a:prstGeom prst="rect">
              <a:avLst/>
            </a:prstGeom>
          </p:spPr>
        </p:pic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D58045A3-C6DB-EBED-C7F6-0DF8D1D90D2F}"/>
              </a:ext>
            </a:extLst>
          </p:cNvPr>
          <p:cNvGrpSpPr/>
          <p:nvPr/>
        </p:nvGrpSpPr>
        <p:grpSpPr>
          <a:xfrm>
            <a:off x="8288425" y="2438486"/>
            <a:ext cx="649224" cy="742780"/>
            <a:chOff x="8288425" y="2445526"/>
            <a:chExt cx="649224" cy="742780"/>
          </a:xfrm>
        </p:grpSpPr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6F922A78-B45F-A8EB-570D-5FD3A016FB06}"/>
                </a:ext>
              </a:extLst>
            </p:cNvPr>
            <p:cNvSpPr/>
            <p:nvPr/>
          </p:nvSpPr>
          <p:spPr>
            <a:xfrm>
              <a:off x="8293074" y="2517432"/>
              <a:ext cx="644575" cy="670874"/>
            </a:xfrm>
            <a:prstGeom prst="rect">
              <a:avLst/>
            </a:prstGeom>
            <a:solidFill>
              <a:srgbClr val="F0F0F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6" name="Graphic 45" descr="Camera with solid fill">
              <a:extLst>
                <a:ext uri="{FF2B5EF4-FFF2-40B4-BE49-F238E27FC236}">
                  <a16:creationId xmlns:a16="http://schemas.microsoft.com/office/drawing/2014/main" id="{3FAB50F5-1ACF-636A-8E68-88D6D9FD559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8288425" y="2445526"/>
              <a:ext cx="649224" cy="649224"/>
            </a:xfrm>
            <a:prstGeom prst="rect">
              <a:avLst/>
            </a:prstGeom>
          </p:spPr>
        </p:pic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D652F634-7788-2F14-B877-8D7639DE2B47}"/>
              </a:ext>
            </a:extLst>
          </p:cNvPr>
          <p:cNvGrpSpPr/>
          <p:nvPr/>
        </p:nvGrpSpPr>
        <p:grpSpPr>
          <a:xfrm>
            <a:off x="8290749" y="4962611"/>
            <a:ext cx="649224" cy="742780"/>
            <a:chOff x="8288425" y="2445526"/>
            <a:chExt cx="649224" cy="742780"/>
          </a:xfrm>
        </p:grpSpPr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A10B137A-226C-71E7-B13A-464B6145AB1B}"/>
                </a:ext>
              </a:extLst>
            </p:cNvPr>
            <p:cNvSpPr/>
            <p:nvPr/>
          </p:nvSpPr>
          <p:spPr>
            <a:xfrm>
              <a:off x="8293074" y="2517432"/>
              <a:ext cx="644575" cy="670874"/>
            </a:xfrm>
            <a:prstGeom prst="rect">
              <a:avLst/>
            </a:prstGeom>
            <a:solidFill>
              <a:srgbClr val="F0F0F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50" name="Graphic 49" descr="Camera with solid fill">
              <a:extLst>
                <a:ext uri="{FF2B5EF4-FFF2-40B4-BE49-F238E27FC236}">
                  <a16:creationId xmlns:a16="http://schemas.microsoft.com/office/drawing/2014/main" id="{B3E930CC-27A1-9FE5-D71F-EB4EABA0408C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8288425" y="2445526"/>
              <a:ext cx="649224" cy="64922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933225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>
            <a:extLst>
              <a:ext uri="{FF2B5EF4-FFF2-40B4-BE49-F238E27FC236}">
                <a16:creationId xmlns:a16="http://schemas.microsoft.com/office/drawing/2014/main" id="{9F0B5530-C14A-8824-1A4E-FC197FBD2121}"/>
              </a:ext>
            </a:extLst>
          </p:cNvPr>
          <p:cNvSpPr/>
          <p:nvPr/>
        </p:nvSpPr>
        <p:spPr>
          <a:xfrm>
            <a:off x="7038975" y="0"/>
            <a:ext cx="5153025" cy="6858000"/>
          </a:xfrm>
          <a:prstGeom prst="rect">
            <a:avLst/>
          </a:prstGeom>
          <a:solidFill>
            <a:srgbClr val="27235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 0">
            <a:extLst>
              <a:ext uri="{FF2B5EF4-FFF2-40B4-BE49-F238E27FC236}">
                <a16:creationId xmlns:a16="http://schemas.microsoft.com/office/drawing/2014/main" id="{6C61588D-4773-90FD-0FC8-D50D7E5A7694}"/>
              </a:ext>
            </a:extLst>
          </p:cNvPr>
          <p:cNvSpPr/>
          <p:nvPr/>
        </p:nvSpPr>
        <p:spPr>
          <a:xfrm>
            <a:off x="609600" y="853440"/>
            <a:ext cx="10972800" cy="609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sz="3600" b="1" dirty="0">
                <a:solidFill>
                  <a:srgbClr val="27235E"/>
                </a:solidFill>
              </a:rPr>
              <a:t>Vehicle Track Selection</a:t>
            </a:r>
            <a:endParaRPr lang="en-US" sz="3600" dirty="0"/>
          </a:p>
        </p:txBody>
      </p:sp>
      <p:sp>
        <p:nvSpPr>
          <p:cNvPr id="3" name="Text 2">
            <a:extLst>
              <a:ext uri="{FF2B5EF4-FFF2-40B4-BE49-F238E27FC236}">
                <a16:creationId xmlns:a16="http://schemas.microsoft.com/office/drawing/2014/main" id="{B5DC6706-8B8F-E0F5-EA0C-2219D5EA271F}"/>
              </a:ext>
            </a:extLst>
          </p:cNvPr>
          <p:cNvSpPr/>
          <p:nvPr/>
        </p:nvSpPr>
        <p:spPr>
          <a:xfrm>
            <a:off x="609600" y="1708485"/>
            <a:ext cx="6429375" cy="475327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457189" indent="-457189">
              <a:buSzPct val="100000"/>
              <a:buFontTx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Universities are eligible for selection into either vehicle track </a:t>
            </a:r>
          </a:p>
          <a:p>
            <a:pPr marL="457189" indent="-457189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Universities may apply to both vehicle tracks </a:t>
            </a:r>
          </a:p>
          <a:p>
            <a:pPr marL="457189" indent="-457189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Universities will only be approved to compete in one vehicle track</a:t>
            </a:r>
          </a:p>
          <a:p>
            <a:pPr marL="457189" indent="-457189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Universities that apply to both tracks must submit separate proposals</a:t>
            </a:r>
          </a:p>
          <a:p>
            <a:pPr marL="1066773" lvl="1" indent="-457189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One proposal for the GM vehicle track </a:t>
            </a:r>
          </a:p>
          <a:p>
            <a:pPr marL="1066773" lvl="1" indent="-457189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One proposal for the Stellantis vehicle track</a:t>
            </a:r>
          </a:p>
          <a:p>
            <a:pPr marL="1066773" lvl="1" indent="-457189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Each proposal must be standalone and meet all requirements</a:t>
            </a:r>
          </a:p>
          <a:p>
            <a:pPr marL="1066773" lvl="1" indent="-457189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Content may be reused where appropriate</a:t>
            </a:r>
          </a:p>
          <a:p>
            <a:pPr marL="457189" indent="-457189">
              <a:buSzPct val="100000"/>
              <a:buChar char="•"/>
            </a:pPr>
            <a:endParaRPr lang="en-US" sz="1600" dirty="0"/>
          </a:p>
          <a:p>
            <a:pPr>
              <a:buSzPct val="100000"/>
            </a:pPr>
            <a:r>
              <a:rPr lang="en-US" sz="1600" dirty="0">
                <a:solidFill>
                  <a:srgbClr val="333333"/>
                </a:solidFill>
              </a:rPr>
              <a:t>See RFP Section D-1.2 for more details</a:t>
            </a:r>
          </a:p>
        </p:txBody>
      </p:sp>
      <p:sp>
        <p:nvSpPr>
          <p:cNvPr id="24" name="Content Placeholder 17">
            <a:extLst>
              <a:ext uri="{FF2B5EF4-FFF2-40B4-BE49-F238E27FC236}">
                <a16:creationId xmlns:a16="http://schemas.microsoft.com/office/drawing/2014/main" id="{BCE92380-0961-9801-65C4-A8C2CE5A9D5D}"/>
              </a:ext>
            </a:extLst>
          </p:cNvPr>
          <p:cNvSpPr txBox="1">
            <a:spLocks/>
          </p:cNvSpPr>
          <p:nvPr/>
        </p:nvSpPr>
        <p:spPr>
          <a:xfrm>
            <a:off x="8565534" y="1451415"/>
            <a:ext cx="452651" cy="47021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19451" indent="-219451" algn="l" defTabSz="914377" rtl="0" eaLnBrk="1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Font typeface="Wingdings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18051" indent="-341367" algn="l" defTabSz="914377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System Font Regular"/>
              <a:buChar char="—"/>
              <a:tabLst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70447" indent="-190495" algn="l" defTabSz="914377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9322" indent="-341367" algn="l" defTabSz="914377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System Font Regular"/>
              <a:buChar char="—"/>
              <a:tabLst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5799" indent="-219451" algn="l" defTabSz="914377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System Font Regular"/>
              <a:buChar char="»"/>
              <a:tabLst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667" dirty="0">
                <a:solidFill>
                  <a:srgbClr val="FFFFFF"/>
                </a:solidFill>
                <a:latin typeface="Aptos" panose="02110004020202020204"/>
              </a:rPr>
              <a:t>&amp;</a:t>
            </a:r>
          </a:p>
        </p:txBody>
      </p:sp>
      <p:sp>
        <p:nvSpPr>
          <p:cNvPr id="25" name="Content Placeholder 17">
            <a:extLst>
              <a:ext uri="{FF2B5EF4-FFF2-40B4-BE49-F238E27FC236}">
                <a16:creationId xmlns:a16="http://schemas.microsoft.com/office/drawing/2014/main" id="{E7FE1F50-AFEF-CA53-6B07-EA6B30392823}"/>
              </a:ext>
            </a:extLst>
          </p:cNvPr>
          <p:cNvSpPr txBox="1">
            <a:spLocks/>
          </p:cNvSpPr>
          <p:nvPr/>
        </p:nvSpPr>
        <p:spPr>
          <a:xfrm>
            <a:off x="8622750" y="3487141"/>
            <a:ext cx="452650" cy="47021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marL="219451" indent="-219451" algn="l" defTabSz="914377" rtl="0" eaLnBrk="1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Font typeface="Wingdings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18051" indent="-341367" algn="l" defTabSz="914377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System Font Regular"/>
              <a:buChar char="—"/>
              <a:tabLst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70447" indent="-190495" algn="l" defTabSz="914377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9322" indent="-341367" algn="l" defTabSz="914377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System Font Regular"/>
              <a:buChar char="—"/>
              <a:tabLst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5799" indent="-219451" algn="l" defTabSz="914377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System Font Regular"/>
              <a:buChar char="»"/>
              <a:tabLst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667" dirty="0">
                <a:solidFill>
                  <a:srgbClr val="FFFFFF"/>
                </a:solidFill>
                <a:latin typeface="Aptos" panose="02110004020202020204"/>
              </a:rPr>
              <a:t>or</a:t>
            </a: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510F1673-47B5-B32F-5C51-04C0ADB85979}"/>
              </a:ext>
            </a:extLst>
          </p:cNvPr>
          <p:cNvSpPr/>
          <p:nvPr/>
        </p:nvSpPr>
        <p:spPr>
          <a:xfrm>
            <a:off x="7413691" y="725796"/>
            <a:ext cx="4581197" cy="1705373"/>
          </a:xfrm>
          <a:prstGeom prst="roundRect">
            <a:avLst/>
          </a:prstGeom>
          <a:noFill/>
          <a:ln w="38100" cap="flat" cmpd="sng" algn="ctr">
            <a:solidFill>
              <a:srgbClr val="BFBFBF"/>
            </a:solidFill>
            <a:prstDash val="solid"/>
            <a:miter lim="800000"/>
          </a:ln>
          <a:effectLst/>
        </p:spPr>
        <p:txBody>
          <a:bodyPr rtlCol="0" anchor="t"/>
          <a:lstStyle/>
          <a:p>
            <a:pPr algn="ctr">
              <a:defRPr/>
            </a:pPr>
            <a:r>
              <a:rPr lang="en-US" sz="1600" kern="0" dirty="0">
                <a:solidFill>
                  <a:srgbClr val="FFFFFF"/>
                </a:solidFill>
                <a:latin typeface="Aptos" panose="02110004020202020204"/>
              </a:rPr>
              <a:t>Teams may </a:t>
            </a:r>
            <a:r>
              <a:rPr lang="en-US" sz="1600" b="1" kern="0" dirty="0">
                <a:solidFill>
                  <a:srgbClr val="FFFFFF"/>
                </a:solidFill>
                <a:latin typeface="Aptos" panose="02110004020202020204"/>
              </a:rPr>
              <a:t>apply</a:t>
            </a:r>
            <a:r>
              <a:rPr lang="en-US" sz="1600" kern="0" dirty="0">
                <a:solidFill>
                  <a:srgbClr val="FFFFFF"/>
                </a:solidFill>
                <a:latin typeface="Aptos" panose="02110004020202020204"/>
              </a:rPr>
              <a:t> to </a:t>
            </a:r>
            <a:r>
              <a:rPr lang="en-US" sz="1600" b="1" kern="0" dirty="0">
                <a:solidFill>
                  <a:srgbClr val="FFFFFF"/>
                </a:solidFill>
                <a:latin typeface="Aptos" panose="02110004020202020204"/>
              </a:rPr>
              <a:t>both</a:t>
            </a:r>
            <a:r>
              <a:rPr lang="en-US" sz="1600" kern="0" dirty="0">
                <a:solidFill>
                  <a:srgbClr val="FFFFFF"/>
                </a:solidFill>
                <a:latin typeface="Aptos" panose="02110004020202020204"/>
              </a:rPr>
              <a:t> vehicle tracks</a:t>
            </a: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332E9473-A9F7-F894-44E5-0CA17F69BC6C}"/>
              </a:ext>
            </a:extLst>
          </p:cNvPr>
          <p:cNvSpPr/>
          <p:nvPr/>
        </p:nvSpPr>
        <p:spPr>
          <a:xfrm>
            <a:off x="7413692" y="2690050"/>
            <a:ext cx="4581197" cy="1812092"/>
          </a:xfrm>
          <a:prstGeom prst="roundRect">
            <a:avLst/>
          </a:prstGeom>
          <a:noFill/>
          <a:ln w="38100" cap="flat" cmpd="sng" algn="ctr">
            <a:solidFill>
              <a:srgbClr val="BFBFBF"/>
            </a:solidFill>
            <a:prstDash val="solid"/>
            <a:miter lim="800000"/>
          </a:ln>
          <a:effectLst/>
        </p:spPr>
        <p:txBody>
          <a:bodyPr rtlCol="0" anchor="t"/>
          <a:lstStyle/>
          <a:p>
            <a:pPr algn="ctr">
              <a:defRPr/>
            </a:pPr>
            <a:r>
              <a:rPr lang="en-US" sz="1600" kern="0" dirty="0">
                <a:solidFill>
                  <a:srgbClr val="FFFFFF"/>
                </a:solidFill>
                <a:latin typeface="Aptos" panose="02110004020202020204"/>
              </a:rPr>
              <a:t>Teams are selected into </a:t>
            </a:r>
            <a:r>
              <a:rPr lang="en-US" sz="1600" b="1" kern="0" dirty="0">
                <a:solidFill>
                  <a:srgbClr val="FFFFFF"/>
                </a:solidFill>
                <a:latin typeface="Aptos" panose="02110004020202020204"/>
              </a:rPr>
              <a:t>only one</a:t>
            </a:r>
            <a:r>
              <a:rPr lang="en-US" sz="1600" kern="0" dirty="0">
                <a:solidFill>
                  <a:srgbClr val="FFFFFF"/>
                </a:solidFill>
                <a:latin typeface="Aptos" panose="02110004020202020204"/>
              </a:rPr>
              <a:t> vehicle track</a:t>
            </a:r>
          </a:p>
        </p:txBody>
      </p:sp>
      <p:pic>
        <p:nvPicPr>
          <p:cNvPr id="28" name="Picture 27" descr="A picture containing logo&#10;&#10;AI-generated content may be incorrect.">
            <a:extLst>
              <a:ext uri="{FF2B5EF4-FFF2-40B4-BE49-F238E27FC236}">
                <a16:creationId xmlns:a16="http://schemas.microsoft.com/office/drawing/2014/main" id="{D3390136-EC87-6D75-F244-0D28E975256E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4341" y="3270404"/>
            <a:ext cx="2467941" cy="903692"/>
          </a:xfrm>
          <a:prstGeom prst="rect">
            <a:avLst/>
          </a:prstGeom>
        </p:spPr>
      </p:pic>
      <p:pic>
        <p:nvPicPr>
          <p:cNvPr id="29" name="Picture 28" descr="A picture containing logo&#10;&#10;AI-generated content may be incorrect.">
            <a:extLst>
              <a:ext uri="{FF2B5EF4-FFF2-40B4-BE49-F238E27FC236}">
                <a16:creationId xmlns:a16="http://schemas.microsoft.com/office/drawing/2014/main" id="{AED371F6-7BBD-0CF2-E023-373A411CDD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3712" y="1234677"/>
            <a:ext cx="2467941" cy="903692"/>
          </a:xfrm>
          <a:prstGeom prst="rect">
            <a:avLst/>
          </a:prstGeom>
        </p:spPr>
      </p:pic>
      <p:pic>
        <p:nvPicPr>
          <p:cNvPr id="30" name="Picture 29" descr="Icon&#10;&#10;AI-generated content may be incorrect.">
            <a:extLst>
              <a:ext uri="{FF2B5EF4-FFF2-40B4-BE49-F238E27FC236}">
                <a16:creationId xmlns:a16="http://schemas.microsoft.com/office/drawing/2014/main" id="{DBC57675-D557-2C92-A48D-69D07FE3055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5713" y="1395956"/>
            <a:ext cx="605234" cy="581137"/>
          </a:xfrm>
          <a:prstGeom prst="rect">
            <a:avLst/>
          </a:prstGeom>
        </p:spPr>
      </p:pic>
      <p:pic>
        <p:nvPicPr>
          <p:cNvPr id="31" name="Picture 30" descr="Icon&#10;&#10;AI-generated content may be incorrect.">
            <a:extLst>
              <a:ext uri="{FF2B5EF4-FFF2-40B4-BE49-F238E27FC236}">
                <a16:creationId xmlns:a16="http://schemas.microsoft.com/office/drawing/2014/main" id="{1B1415C0-8004-7A38-C496-C9F48E4846B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8694" y="3460579"/>
            <a:ext cx="605234" cy="5811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575169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853440"/>
            <a:ext cx="10972800" cy="609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sz="3200" b="1" dirty="0">
                <a:solidFill>
                  <a:srgbClr val="27235E"/>
                </a:solidFill>
              </a:rPr>
              <a:t>AI-Related Facilities (Optional)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609600" y="170688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sz="1800" b="1" dirty="0">
                <a:solidFill>
                  <a:srgbClr val="CC0000"/>
                </a:solidFill>
              </a:rPr>
              <a:t>INSTRUCTIONS: Describe AI resources if available (optional but favorable)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609600" y="219456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sz="2000" b="1" dirty="0">
                <a:solidFill>
                  <a:srgbClr val="27235E"/>
                </a:solidFill>
              </a:rPr>
              <a:t>Optional Content to Include: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609600" y="2682240"/>
            <a:ext cx="10972800" cy="2438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457189" indent="-457189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Generative AI tools available to students</a:t>
            </a:r>
            <a:endParaRPr lang="en-US" sz="1600" dirty="0"/>
          </a:p>
          <a:p>
            <a:pPr marL="457189" indent="-457189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GPU-equipped compute clusters or specialized hardware</a:t>
            </a:r>
            <a:endParaRPr lang="en-US" sz="1600" dirty="0"/>
          </a:p>
          <a:p>
            <a:pPr marL="457189" indent="-457189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Access limitations and usage policies</a:t>
            </a:r>
            <a:endParaRPr lang="en-US" sz="1600" dirty="0"/>
          </a:p>
          <a:p>
            <a:pPr marL="457189" indent="-457189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AI research partnerships and collaborations</a:t>
            </a:r>
            <a:endParaRPr lang="en-US" sz="1600" dirty="0"/>
          </a:p>
          <a:p>
            <a:pPr marL="457189" indent="-457189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Student training and support for AI tools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609600" y="5486400"/>
            <a:ext cx="10972800" cy="975360"/>
          </a:xfrm>
          <a:prstGeom prst="rect">
            <a:avLst/>
          </a:prstGeom>
          <a:solidFill>
            <a:srgbClr val="F0F0F0"/>
          </a:solidFill>
          <a:ln/>
        </p:spPr>
        <p:txBody>
          <a:bodyPr wrap="square" rtlCol="0" anchor="t"/>
          <a:lstStyle/>
          <a:p>
            <a:r>
              <a:rPr lang="en-US" sz="1600" b="1" i="1" dirty="0">
                <a:solidFill>
                  <a:srgbClr val="27235E"/>
                </a:solidFill>
              </a:rPr>
              <a:t>🎥 VIDEO OPTIONAL: Facility demonstration if applicable</a:t>
            </a:r>
            <a:endParaRPr lang="en-US" sz="16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85C2122-2325-16D6-B1EA-56A3A186D1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8946" y="1724703"/>
            <a:ext cx="4702121" cy="3761697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338B304-5663-32F6-4819-59A27BA9146F}"/>
              </a:ext>
            </a:extLst>
          </p:cNvPr>
          <p:cNvSpPr txBox="1"/>
          <p:nvPr/>
        </p:nvSpPr>
        <p:spPr>
          <a:xfrm>
            <a:off x="8027326" y="3192780"/>
            <a:ext cx="257960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Visuals or demos are optional but may help your team demonstrate capability.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B6921B-D3AB-0C33-669E-AB098F0471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BFF2B82B-372D-DA57-52F5-6BC0B489D379}"/>
              </a:ext>
            </a:extLst>
          </p:cNvPr>
          <p:cNvSpPr/>
          <p:nvPr/>
        </p:nvSpPr>
        <p:spPr>
          <a:xfrm>
            <a:off x="609600" y="853440"/>
            <a:ext cx="10972800" cy="609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sz="3200" b="1" dirty="0">
                <a:solidFill>
                  <a:srgbClr val="27235E"/>
                </a:solidFill>
              </a:rPr>
              <a:t>Additional Facilities (Optional)</a:t>
            </a:r>
            <a:endParaRPr lang="en-US" sz="3200" dirty="0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7691669F-D041-2794-6859-05A44094FAEB}"/>
              </a:ext>
            </a:extLst>
          </p:cNvPr>
          <p:cNvSpPr/>
          <p:nvPr/>
        </p:nvSpPr>
        <p:spPr>
          <a:xfrm>
            <a:off x="609600" y="170688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sz="1800" b="1" dirty="0">
                <a:solidFill>
                  <a:srgbClr val="CC0000"/>
                </a:solidFill>
              </a:rPr>
              <a:t>INSTRUCTIONS: Describe AI resources if available (optional but favorable)</a:t>
            </a:r>
            <a:endParaRPr lang="en-US" sz="1800" dirty="0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04DFE3CD-803E-2914-373F-69A8E08F86BA}"/>
              </a:ext>
            </a:extLst>
          </p:cNvPr>
          <p:cNvSpPr/>
          <p:nvPr/>
        </p:nvSpPr>
        <p:spPr>
          <a:xfrm>
            <a:off x="609600" y="219456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sz="2000" b="1" dirty="0">
                <a:solidFill>
                  <a:srgbClr val="27235E"/>
                </a:solidFill>
              </a:rPr>
              <a:t>Optional Content to Include:</a:t>
            </a:r>
            <a:endParaRPr lang="en-US" sz="2000" dirty="0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C76628A9-DEE7-50ED-2B85-A97729D6DFE7}"/>
              </a:ext>
            </a:extLst>
          </p:cNvPr>
          <p:cNvSpPr/>
          <p:nvPr/>
        </p:nvSpPr>
        <p:spPr>
          <a:xfrm>
            <a:off x="609600" y="2682240"/>
            <a:ext cx="10972800" cy="2438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457189" lvl="0" indent="-457189" fontAlgn="base">
              <a:spcBef>
                <a:spcPct val="0"/>
              </a:spcBef>
              <a:spcAft>
                <a:spcPct val="0"/>
              </a:spcAft>
              <a:buSzPct val="100000"/>
              <a:buFontTx/>
              <a:buChar char="•"/>
              <a:tabLst>
                <a:tab pos="549275" algn="l"/>
              </a:tabLst>
            </a:pPr>
            <a:r>
              <a:rPr lang="en-US" altLang="en-US" sz="1600" dirty="0">
                <a:solidFill>
                  <a:srgbClr val="333333"/>
                </a:solidFill>
              </a:rPr>
              <a:t>Vehicle dynamometer with on-staff university support</a:t>
            </a:r>
          </a:p>
          <a:p>
            <a:pPr marL="457189" lvl="0" indent="-457189" fontAlgn="base">
              <a:spcBef>
                <a:spcPct val="0"/>
              </a:spcBef>
              <a:spcAft>
                <a:spcPct val="0"/>
              </a:spcAft>
              <a:buSzPct val="100000"/>
              <a:buFontTx/>
              <a:buChar char="•"/>
              <a:tabLst>
                <a:tab pos="549275" algn="l"/>
              </a:tabLst>
            </a:pPr>
            <a:r>
              <a:rPr lang="en-US" altLang="en-US" sz="1600" dirty="0">
                <a:solidFill>
                  <a:srgbClr val="333333"/>
                </a:solidFill>
              </a:rPr>
              <a:t>For Stellantis vehicle track proposals (see Section C-7.2)</a:t>
            </a:r>
          </a:p>
          <a:p>
            <a:pPr marL="1066774" lvl="1" indent="-457189" fontAlgn="base">
              <a:spcBef>
                <a:spcPct val="0"/>
              </a:spcBef>
              <a:spcAft>
                <a:spcPct val="0"/>
              </a:spcAft>
              <a:buSzPct val="100000"/>
              <a:buFontTx/>
              <a:buChar char="•"/>
              <a:tabLst>
                <a:tab pos="549275" algn="l"/>
              </a:tabLst>
            </a:pPr>
            <a:r>
              <a:rPr lang="en-US" altLang="en-US" sz="1600" dirty="0">
                <a:solidFill>
                  <a:srgbClr val="333333"/>
                </a:solidFill>
              </a:rPr>
              <a:t>Electronics lab for battery management system (BMS) development</a:t>
            </a:r>
          </a:p>
          <a:p>
            <a:pPr marL="457189" lvl="0" indent="-457189" fontAlgn="base">
              <a:spcBef>
                <a:spcPct val="0"/>
              </a:spcBef>
              <a:spcAft>
                <a:spcPct val="0"/>
              </a:spcAft>
              <a:buSzPct val="100000"/>
              <a:buFontTx/>
              <a:buChar char="•"/>
              <a:tabLst>
                <a:tab pos="549275" algn="l"/>
              </a:tabLst>
            </a:pPr>
            <a:r>
              <a:rPr lang="en-US" altLang="en-US" sz="1600" dirty="0">
                <a:solidFill>
                  <a:srgbClr val="333333"/>
                </a:solidFill>
              </a:rPr>
              <a:t>For GM vehicle track proposals (see Section C-7.3):</a:t>
            </a:r>
          </a:p>
          <a:p>
            <a:pPr marL="1066774" lvl="1" indent="-457189" fontAlgn="base">
              <a:spcBef>
                <a:spcPct val="0"/>
              </a:spcBef>
              <a:spcAft>
                <a:spcPct val="0"/>
              </a:spcAft>
              <a:buSzPct val="100000"/>
              <a:buFontTx/>
              <a:buChar char="•"/>
              <a:tabLst>
                <a:tab pos="549275" algn="l"/>
              </a:tabLst>
            </a:pPr>
            <a:r>
              <a:rPr lang="en-US" altLang="en-US" sz="1600" dirty="0">
                <a:solidFill>
                  <a:srgbClr val="333333"/>
                </a:solidFill>
              </a:rPr>
              <a:t>Indoor space suitable for controlled AV sensor calibration (radar, lidar, camera systems)</a:t>
            </a:r>
          </a:p>
          <a:p>
            <a:pPr marL="1066774" lvl="1" indent="-457189" fontAlgn="base">
              <a:spcBef>
                <a:spcPct val="0"/>
              </a:spcBef>
              <a:spcAft>
                <a:spcPct val="0"/>
              </a:spcAft>
              <a:buSzPct val="100000"/>
              <a:buFontTx/>
              <a:buChar char="•"/>
              <a:tabLst>
                <a:tab pos="549275" algn="l"/>
              </a:tabLst>
            </a:pPr>
            <a:r>
              <a:rPr lang="en-US" altLang="en-US" sz="1600" dirty="0">
                <a:solidFill>
                  <a:srgbClr val="333333"/>
                </a:solidFill>
              </a:rPr>
              <a:t>Smart-city or intelligent transportation research assets</a:t>
            </a:r>
          </a:p>
          <a:p>
            <a:pPr marL="1066774" lvl="1" indent="-457189" fontAlgn="base">
              <a:spcBef>
                <a:spcPct val="0"/>
              </a:spcBef>
              <a:spcAft>
                <a:spcPct val="0"/>
              </a:spcAft>
              <a:buSzPct val="100000"/>
              <a:buFontTx/>
              <a:buChar char="•"/>
              <a:tabLst>
                <a:tab pos="549275" algn="l"/>
              </a:tabLst>
            </a:pPr>
            <a:r>
              <a:rPr lang="en-US" altLang="en-US" sz="1600" dirty="0">
                <a:solidFill>
                  <a:srgbClr val="333333"/>
                </a:solidFill>
              </a:rPr>
              <a:t>Motor/drive unit dynamometer/test bench setup</a:t>
            </a:r>
            <a:endParaRPr lang="en-US" sz="1600" dirty="0"/>
          </a:p>
        </p:txBody>
      </p:sp>
      <p:sp>
        <p:nvSpPr>
          <p:cNvPr id="6" name="Text 4">
            <a:extLst>
              <a:ext uri="{FF2B5EF4-FFF2-40B4-BE49-F238E27FC236}">
                <a16:creationId xmlns:a16="http://schemas.microsoft.com/office/drawing/2014/main" id="{6FF95115-02EF-3E1F-749C-095D1BE9E345}"/>
              </a:ext>
            </a:extLst>
          </p:cNvPr>
          <p:cNvSpPr/>
          <p:nvPr/>
        </p:nvSpPr>
        <p:spPr>
          <a:xfrm>
            <a:off x="609600" y="5486400"/>
            <a:ext cx="10972800" cy="975360"/>
          </a:xfrm>
          <a:prstGeom prst="rect">
            <a:avLst/>
          </a:prstGeom>
          <a:solidFill>
            <a:srgbClr val="F0F0F0"/>
          </a:solidFill>
          <a:ln/>
        </p:spPr>
        <p:txBody>
          <a:bodyPr wrap="square" rtlCol="0" anchor="t"/>
          <a:lstStyle/>
          <a:p>
            <a:r>
              <a:rPr lang="en-US" sz="1600" b="1" i="1" dirty="0">
                <a:solidFill>
                  <a:srgbClr val="27235E"/>
                </a:solidFill>
              </a:rPr>
              <a:t>🎥 VIDEO OPTIONAL: Facility demonstration if applicable</a:t>
            </a:r>
            <a:endParaRPr lang="en-US" sz="1600" dirty="0"/>
          </a:p>
        </p:txBody>
      </p:sp>
      <p:pic>
        <p:nvPicPr>
          <p:cNvPr id="7" name="Picture 6" descr="A picture containing dark, light, silhouette&#10;&#10;AI-generated content may be incorrect.">
            <a:extLst>
              <a:ext uri="{FF2B5EF4-FFF2-40B4-BE49-F238E27FC236}">
                <a16:creationId xmlns:a16="http://schemas.microsoft.com/office/drawing/2014/main" id="{2A4B7429-450C-C403-E09C-6113ECEEC39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45041" t="44889"/>
          <a:stretch>
            <a:fillRect/>
          </a:stretch>
        </p:blipFill>
        <p:spPr>
          <a:xfrm>
            <a:off x="7793697" y="1219200"/>
            <a:ext cx="4245903" cy="340614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EAEA8C94-CC04-B8E5-F3AD-302D01DB1862}"/>
              </a:ext>
            </a:extLst>
          </p:cNvPr>
          <p:cNvSpPr txBox="1"/>
          <p:nvPr/>
        </p:nvSpPr>
        <p:spPr>
          <a:xfrm>
            <a:off x="8313420" y="2143631"/>
            <a:ext cx="250698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Visuals or demos are optional but may help your team demonstrate capability.</a:t>
            </a:r>
          </a:p>
        </p:txBody>
      </p:sp>
    </p:spTree>
    <p:extLst>
      <p:ext uri="{BB962C8B-B14F-4D97-AF65-F5344CB8AC3E}">
        <p14:creationId xmlns:p14="http://schemas.microsoft.com/office/powerpoint/2010/main" val="217687574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0">
            <a:extLst>
              <a:ext uri="{FF2B5EF4-FFF2-40B4-BE49-F238E27FC236}">
                <a16:creationId xmlns:a16="http://schemas.microsoft.com/office/drawing/2014/main" id="{71662F1A-5F25-D216-7D9B-DC39DF7E91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106490"/>
              </p:ext>
            </p:extLst>
          </p:nvPr>
        </p:nvGraphicFramePr>
        <p:xfrm>
          <a:off x="609600" y="1664335"/>
          <a:ext cx="10835259" cy="4047603"/>
        </p:xfrm>
        <a:graphic>
          <a:graphicData uri="http://schemas.openxmlformats.org/drawingml/2006/table">
            <a:tbl>
              <a:tblPr/>
              <a:tblGrid>
                <a:gridCol w="19655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34640">
                  <a:extLst>
                    <a:ext uri="{9D8B030D-6E8A-4147-A177-3AD203B41FA5}">
                      <a16:colId xmlns:a16="http://schemas.microsoft.com/office/drawing/2014/main" val="2790025995"/>
                    </a:ext>
                  </a:extLst>
                </a:gridCol>
                <a:gridCol w="3017520">
                  <a:extLst>
                    <a:ext uri="{9D8B030D-6E8A-4147-A177-3AD203B41FA5}">
                      <a16:colId xmlns:a16="http://schemas.microsoft.com/office/drawing/2014/main" val="3288440954"/>
                    </a:ext>
                  </a:extLst>
                </a:gridCol>
                <a:gridCol w="3017520">
                  <a:extLst>
                    <a:ext uri="{9D8B030D-6E8A-4147-A177-3AD203B41FA5}">
                      <a16:colId xmlns:a16="http://schemas.microsoft.com/office/drawing/2014/main" val="673676517"/>
                    </a:ext>
                  </a:extLst>
                </a:gridCol>
              </a:tblGrid>
              <a:tr h="38538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b="1" dirty="0">
                          <a:solidFill>
                            <a:srgbClr val="27235E"/>
                          </a:solidFill>
                        </a:rPr>
                        <a:t>Facility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dirty="0"/>
                        <a:t>Accessible via Walking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dirty="0"/>
                        <a:t>Accessible via Public Transit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dirty="0"/>
                        <a:t>Accessible via Personal Vehicles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538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i="1" dirty="0"/>
                        <a:t>Team Office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i="1" dirty="0"/>
                        <a:t>Accessible (Yes/no), transit time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i="1" dirty="0"/>
                        <a:t>Accessible (Yes/no), transit time, route frequency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i="1" dirty="0"/>
                        <a:t>Accessible (Yes/no), transit time, parking availability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5387"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i="1" dirty="0"/>
                        <a:t>Computer Lab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500" i="1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500" i="1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500" i="1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7537899"/>
                  </a:ext>
                </a:extLst>
              </a:tr>
              <a:tr h="38538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i="1" dirty="0"/>
                        <a:t>Garage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538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i="1" dirty="0"/>
                        <a:t>Machine Shop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500" i="1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500" i="1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500" i="1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538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i="1" dirty="0"/>
                        <a:t>Test Lab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i="1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i="1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i="1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9300305"/>
                  </a:ext>
                </a:extLst>
              </a:tr>
              <a:tr h="38538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i="1" dirty="0"/>
                        <a:t>Vehicle Testing Area 1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500" i="1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500" i="1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500" i="1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538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i="1" dirty="0"/>
                        <a:t>Vehicle Testing Area 2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1219170" rtl="0" eaLnBrk="1" latinLnBrk="0" hangingPunct="1">
                        <a:buNone/>
                      </a:pPr>
                      <a:endParaRPr lang="en-US" sz="1500" i="1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1219170" rtl="0" eaLnBrk="1" latinLnBrk="0" hangingPunct="1">
                        <a:buNone/>
                      </a:pPr>
                      <a:endParaRPr lang="en-US" sz="1500" i="1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1219170" rtl="0" eaLnBrk="1" latinLnBrk="0" hangingPunct="1">
                        <a:buNone/>
                      </a:pPr>
                      <a:endParaRPr lang="en-US" sz="1500" i="1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538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i="1" dirty="0"/>
                        <a:t>Additional Facilities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1219170" rtl="0" eaLnBrk="1" latinLnBrk="0" hangingPunct="1">
                        <a:buNone/>
                      </a:pPr>
                      <a:endParaRPr lang="en-US" sz="1500" i="1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1219170" rtl="0" eaLnBrk="1" latinLnBrk="0" hangingPunct="1">
                        <a:buNone/>
                      </a:pPr>
                      <a:endParaRPr lang="en-US" sz="1500" i="1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1219170" rtl="0" eaLnBrk="1" latinLnBrk="0" hangingPunct="1">
                        <a:buNone/>
                      </a:pPr>
                      <a:endParaRPr lang="en-US" sz="1500" i="1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2676293"/>
                  </a:ext>
                </a:extLst>
              </a:tr>
              <a:tr h="38538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i="1" dirty="0"/>
                        <a:t>…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1219170" rtl="0" eaLnBrk="1" latinLnBrk="0" hangingPunct="1">
                        <a:buNone/>
                      </a:pPr>
                      <a:endParaRPr lang="en-US" sz="1500" i="1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1219170" rtl="0" eaLnBrk="1" latinLnBrk="0" hangingPunct="1">
                        <a:buNone/>
                      </a:pPr>
                      <a:endParaRPr lang="en-US" sz="1500" i="1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1219170" rtl="0" eaLnBrk="1" latinLnBrk="0" hangingPunct="1">
                        <a:buNone/>
                      </a:pPr>
                      <a:endParaRPr lang="en-US" sz="1500" i="1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5598220"/>
                  </a:ext>
                </a:extLst>
              </a:tr>
            </a:tbl>
          </a:graphicData>
        </a:graphic>
      </p:graphicFrame>
      <p:sp>
        <p:nvSpPr>
          <p:cNvPr id="2" name="Text 0"/>
          <p:cNvSpPr/>
          <p:nvPr/>
        </p:nvSpPr>
        <p:spPr>
          <a:xfrm>
            <a:off x="609600" y="853440"/>
            <a:ext cx="10972800" cy="609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sz="3200" b="1" dirty="0">
                <a:solidFill>
                  <a:srgbClr val="27235E"/>
                </a:solidFill>
              </a:rPr>
              <a:t>Location of Facilities</a:t>
            </a:r>
            <a:endParaRPr lang="en-US" sz="3200" dirty="0"/>
          </a:p>
        </p:txBody>
      </p:sp>
      <p:sp>
        <p:nvSpPr>
          <p:cNvPr id="9" name="Text 1">
            <a:extLst>
              <a:ext uri="{FF2B5EF4-FFF2-40B4-BE49-F238E27FC236}">
                <a16:creationId xmlns:a16="http://schemas.microsoft.com/office/drawing/2014/main" id="{7770E859-E82D-D3B5-1ED7-525BB15B1238}"/>
              </a:ext>
            </a:extLst>
          </p:cNvPr>
          <p:cNvSpPr/>
          <p:nvPr/>
        </p:nvSpPr>
        <p:spPr>
          <a:xfrm>
            <a:off x="4705351" y="954405"/>
            <a:ext cx="7038974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sz="1800" b="1" dirty="0">
                <a:solidFill>
                  <a:srgbClr val="CC0000"/>
                </a:solidFill>
              </a:rPr>
              <a:t>INSTRUCTIONS: Summarize potential modes of transit for each facility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B6FE4CF-4227-A3D5-036A-F1683EBFAEB1}"/>
              </a:ext>
            </a:extLst>
          </p:cNvPr>
          <p:cNvSpPr txBox="1"/>
          <p:nvPr/>
        </p:nvSpPr>
        <p:spPr>
          <a:xfrm>
            <a:off x="542924" y="6004560"/>
            <a:ext cx="1097279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>
              <a:spcBef>
                <a:spcPts val="1200"/>
              </a:spcBef>
              <a:spcAft>
                <a:spcPts val="1200"/>
              </a:spcAft>
            </a:pPr>
            <a:r>
              <a:rPr lang="en-US" sz="1600" dirty="0">
                <a:solidFill>
                  <a:srgbClr val="27235E"/>
                </a:solidFill>
              </a:rPr>
              <a:t>If the proposed garage area, team office area, computing facilities, or fabrication facilities are located further than a 20-minute walk from the engineering center of campus, outline an operational plan to overcome those distance-based barriers to access.</a:t>
            </a:r>
          </a:p>
        </p:txBody>
      </p:sp>
    </p:spTree>
    <p:extLst>
      <p:ext uri="{BB962C8B-B14F-4D97-AF65-F5344CB8AC3E}">
        <p14:creationId xmlns:p14="http://schemas.microsoft.com/office/powerpoint/2010/main" val="45690811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23A82742-F291-2A31-7394-BBE393698A25}"/>
              </a:ext>
            </a:extLst>
          </p:cNvPr>
          <p:cNvSpPr/>
          <p:nvPr/>
        </p:nvSpPr>
        <p:spPr>
          <a:xfrm>
            <a:off x="609600" y="853440"/>
            <a:ext cx="10972800" cy="609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sz="3200" b="1" dirty="0">
                <a:solidFill>
                  <a:srgbClr val="27235E"/>
                </a:solidFill>
              </a:rPr>
              <a:t>Location of Facilities</a:t>
            </a:r>
            <a:endParaRPr lang="en-US" sz="3200" dirty="0"/>
          </a:p>
        </p:txBody>
      </p:sp>
      <p:sp>
        <p:nvSpPr>
          <p:cNvPr id="7" name="Text 1">
            <a:extLst>
              <a:ext uri="{FF2B5EF4-FFF2-40B4-BE49-F238E27FC236}">
                <a16:creationId xmlns:a16="http://schemas.microsoft.com/office/drawing/2014/main" id="{617E9C1E-729F-86C4-8063-5C90DA2B0966}"/>
              </a:ext>
            </a:extLst>
          </p:cNvPr>
          <p:cNvSpPr/>
          <p:nvPr/>
        </p:nvSpPr>
        <p:spPr>
          <a:xfrm>
            <a:off x="5505449" y="699221"/>
            <a:ext cx="6238875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sz="1800" b="1" dirty="0">
                <a:solidFill>
                  <a:srgbClr val="CC0000"/>
                </a:solidFill>
              </a:rPr>
              <a:t>INSTRUCTIONS: Provide one map that includes all facilities and notates transit times to from engineering center of campus</a:t>
            </a:r>
            <a:endParaRPr lang="en-US" sz="1800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84396152-9AC6-AEE3-FD00-C7C0A4669C8C}"/>
              </a:ext>
            </a:extLst>
          </p:cNvPr>
          <p:cNvGrpSpPr/>
          <p:nvPr/>
        </p:nvGrpSpPr>
        <p:grpSpPr>
          <a:xfrm>
            <a:off x="609600" y="1617259"/>
            <a:ext cx="10972800" cy="4840692"/>
            <a:chOff x="609600" y="4210051"/>
            <a:chExt cx="5229225" cy="2247900"/>
          </a:xfrm>
        </p:grpSpPr>
        <p:sp>
          <p:nvSpPr>
            <p:cNvPr id="21" name="Text 2">
              <a:extLst>
                <a:ext uri="{FF2B5EF4-FFF2-40B4-BE49-F238E27FC236}">
                  <a16:creationId xmlns:a16="http://schemas.microsoft.com/office/drawing/2014/main" id="{C57BA5AA-6BCC-5872-2ED8-A38BECAC704F}"/>
                </a:ext>
              </a:extLst>
            </p:cNvPr>
            <p:cNvSpPr/>
            <p:nvPr/>
          </p:nvSpPr>
          <p:spPr>
            <a:xfrm>
              <a:off x="609600" y="4210051"/>
              <a:ext cx="5229225" cy="2247900"/>
            </a:xfrm>
            <a:prstGeom prst="rect">
              <a:avLst/>
            </a:prstGeom>
            <a:solidFill>
              <a:srgbClr val="F0F0F0"/>
            </a:solidFill>
            <a:ln>
              <a:solidFill>
                <a:schemeClr val="tx1"/>
              </a:solidFill>
            </a:ln>
          </p:spPr>
          <p:txBody>
            <a:bodyPr wrap="square" rtlCol="0" anchor="t"/>
            <a:lstStyle/>
            <a:p>
              <a:pPr algn="ctr"/>
              <a:r>
                <a:rPr lang="en-US" sz="1600" b="1" i="1" dirty="0">
                  <a:solidFill>
                    <a:srgbClr val="27235E"/>
                  </a:solidFill>
                </a:rPr>
                <a:t>REQUIRED MAP to illustrate location of all facilities relative to the engineering center of campus</a:t>
              </a:r>
              <a:br>
                <a:rPr lang="en-US" sz="1600" b="1" i="1" dirty="0">
                  <a:solidFill>
                    <a:srgbClr val="27235E"/>
                  </a:solidFill>
                </a:rPr>
              </a:br>
              <a:r>
                <a:rPr lang="en-US" sz="1600" b="1" i="1" dirty="0">
                  <a:solidFill>
                    <a:srgbClr val="27235E"/>
                  </a:solidFill>
                </a:rPr>
                <a:t>Notate transit times to each facility</a:t>
              </a:r>
              <a:endParaRPr lang="en-US" sz="1600" dirty="0"/>
            </a:p>
          </p:txBody>
        </p: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B44E1B1E-88DD-A5FA-89FE-B34DB0985667}"/>
                </a:ext>
              </a:extLst>
            </p:cNvPr>
            <p:cNvCxnSpPr>
              <a:cxnSpLocks/>
            </p:cNvCxnSpPr>
            <p:nvPr/>
          </p:nvCxnSpPr>
          <p:spPr>
            <a:xfrm>
              <a:off x="609600" y="4210051"/>
              <a:ext cx="5229225" cy="22479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D870CE41-8985-E248-9E43-E4DB3A0ACF8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9600" y="4210051"/>
              <a:ext cx="5229225" cy="22479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1" name="Group 50">
              <a:extLst>
                <a:ext uri="{FF2B5EF4-FFF2-40B4-BE49-F238E27FC236}">
                  <a16:creationId xmlns:a16="http://schemas.microsoft.com/office/drawing/2014/main" id="{0F3BB52A-4EB5-63BB-E2BB-9459608360D2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2938436" y="5059676"/>
              <a:ext cx="548640" cy="548640"/>
              <a:chOff x="2901925" y="5034516"/>
              <a:chExt cx="779069" cy="779068"/>
            </a:xfrm>
          </p:grpSpPr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CCB980E9-4109-DEA1-3AF6-2F455D6221B6}"/>
                  </a:ext>
                </a:extLst>
              </p:cNvPr>
              <p:cNvSpPr/>
              <p:nvPr/>
            </p:nvSpPr>
            <p:spPr>
              <a:xfrm>
                <a:off x="2901925" y="5034516"/>
                <a:ext cx="779069" cy="779068"/>
              </a:xfrm>
              <a:prstGeom prst="rect">
                <a:avLst/>
              </a:prstGeom>
              <a:solidFill>
                <a:srgbClr val="F0F0F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44" name="Graphic 43" descr="Topography Map with solid fill">
                <a:extLst>
                  <a:ext uri="{FF2B5EF4-FFF2-40B4-BE49-F238E27FC236}">
                    <a16:creationId xmlns:a16="http://schemas.microsoft.com/office/drawing/2014/main" id="{47F4C644-1968-4E0D-E23B-A2298613675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2966849" y="5099438"/>
                <a:ext cx="649223" cy="649223"/>
              </a:xfrm>
              <a:prstGeom prst="rect">
                <a:avLst/>
              </a:prstGeom>
            </p:spPr>
          </p:pic>
        </p:grp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CD4733A6-6743-799B-F32B-A987515E5BE5}"/>
              </a:ext>
            </a:extLst>
          </p:cNvPr>
          <p:cNvGrpSpPr/>
          <p:nvPr/>
        </p:nvGrpSpPr>
        <p:grpSpPr>
          <a:xfrm>
            <a:off x="7391400" y="4484366"/>
            <a:ext cx="4581347" cy="2247900"/>
            <a:chOff x="6743522" y="4484366"/>
            <a:chExt cx="5229225" cy="2247900"/>
          </a:xfrm>
        </p:grpSpPr>
        <p:sp>
          <p:nvSpPr>
            <p:cNvPr id="4" name="Text 2">
              <a:extLst>
                <a:ext uri="{FF2B5EF4-FFF2-40B4-BE49-F238E27FC236}">
                  <a16:creationId xmlns:a16="http://schemas.microsoft.com/office/drawing/2014/main" id="{13BE7D15-76F2-B275-5E7C-7BC88FB46CCE}"/>
                </a:ext>
              </a:extLst>
            </p:cNvPr>
            <p:cNvSpPr/>
            <p:nvPr/>
          </p:nvSpPr>
          <p:spPr>
            <a:xfrm>
              <a:off x="6743522" y="4484366"/>
              <a:ext cx="5229225" cy="2247900"/>
            </a:xfrm>
            <a:prstGeom prst="rect">
              <a:avLst/>
            </a:prstGeom>
            <a:solidFill>
              <a:srgbClr val="F0F0F0"/>
            </a:solidFill>
            <a:ln>
              <a:solidFill>
                <a:schemeClr val="tx1"/>
              </a:solidFill>
            </a:ln>
          </p:spPr>
          <p:txBody>
            <a:bodyPr wrap="square" rtlCol="0" anchor="t"/>
            <a:lstStyle/>
            <a:p>
              <a:pPr algn="ctr"/>
              <a:r>
                <a:rPr lang="en-US" sz="1600" b="1" i="1" dirty="0">
                  <a:solidFill>
                    <a:srgbClr val="27235E"/>
                  </a:solidFill>
                </a:rPr>
                <a:t>Secondary map for further-away facilities</a:t>
              </a:r>
              <a:br>
                <a:rPr lang="en-US" sz="1600" b="1" i="1" dirty="0">
                  <a:solidFill>
                    <a:srgbClr val="27235E"/>
                  </a:solidFill>
                </a:rPr>
              </a:br>
              <a:r>
                <a:rPr lang="en-US" sz="1600" b="1" i="1" dirty="0">
                  <a:solidFill>
                    <a:srgbClr val="27235E"/>
                  </a:solidFill>
                </a:rPr>
                <a:t>(if needed)</a:t>
              </a:r>
              <a:endParaRPr lang="en-US" sz="1600" dirty="0"/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C4BB2156-BB4C-4B91-7A8A-E86D53BC6DAE}"/>
                </a:ext>
              </a:extLst>
            </p:cNvPr>
            <p:cNvCxnSpPr>
              <a:cxnSpLocks/>
            </p:cNvCxnSpPr>
            <p:nvPr/>
          </p:nvCxnSpPr>
          <p:spPr>
            <a:xfrm>
              <a:off x="6743522" y="4484366"/>
              <a:ext cx="5229225" cy="22479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A65F434F-E461-A736-A2E6-2612C870089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743522" y="4484366"/>
              <a:ext cx="5229225" cy="22479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0EE9C712-8947-AAE5-8FF0-C2C6CE253DBE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9072358" y="5333991"/>
              <a:ext cx="548640" cy="548640"/>
              <a:chOff x="2901925" y="5034516"/>
              <a:chExt cx="779069" cy="779068"/>
            </a:xfrm>
          </p:grpSpPr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89AEB018-D795-2EEC-4762-28DDCD90AE9C}"/>
                  </a:ext>
                </a:extLst>
              </p:cNvPr>
              <p:cNvSpPr/>
              <p:nvPr/>
            </p:nvSpPr>
            <p:spPr>
              <a:xfrm>
                <a:off x="2901925" y="5034516"/>
                <a:ext cx="779069" cy="779068"/>
              </a:xfrm>
              <a:prstGeom prst="rect">
                <a:avLst/>
              </a:prstGeom>
              <a:solidFill>
                <a:srgbClr val="F0F0F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3" name="Graphic 12" descr="Topography Map with solid fill">
                <a:extLst>
                  <a:ext uri="{FF2B5EF4-FFF2-40B4-BE49-F238E27FC236}">
                    <a16:creationId xmlns:a16="http://schemas.microsoft.com/office/drawing/2014/main" id="{5FD07294-9740-A721-47B5-48EE8AC69E7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2966849" y="5099438"/>
                <a:ext cx="649223" cy="649223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64792987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C3ED28-DA92-548F-1F2F-F8E18AFF26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8B2356AA-A97F-8EFB-A711-97CE70D64BB3}"/>
              </a:ext>
            </a:extLst>
          </p:cNvPr>
          <p:cNvSpPr/>
          <p:nvPr/>
        </p:nvSpPr>
        <p:spPr>
          <a:xfrm>
            <a:off x="226423" y="2668331"/>
            <a:ext cx="11739155" cy="1828800"/>
          </a:xfrm>
          <a:prstGeom prst="rect">
            <a:avLst/>
          </a:prstGeom>
          <a:noFill/>
          <a:ln/>
        </p:spPr>
        <p:txBody>
          <a:bodyPr wrap="square" lIns="121920" tIns="60960" rIns="121920" bIns="60960" rtlCol="0" anchor="t"/>
          <a:lstStyle/>
          <a:p>
            <a:pPr algn="ctr"/>
            <a:r>
              <a:rPr lang="en-US" sz="4400" b="1" dirty="0">
                <a:solidFill>
                  <a:srgbClr val="4D4B69"/>
                </a:solidFill>
              </a:rPr>
              <a:t>RFP SECTION D-2.9:</a:t>
            </a:r>
            <a:endParaRPr lang="en-US" sz="4400" b="1" dirty="0">
              <a:solidFill>
                <a:srgbClr val="4D4B69"/>
              </a:solidFill>
              <a:latin typeface="Calibri"/>
              <a:ea typeface="Calibri"/>
              <a:cs typeface="Calibri"/>
            </a:endParaRPr>
          </a:p>
          <a:p>
            <a:pPr algn="ctr" fontAlgn="base">
              <a:spcBef>
                <a:spcPts val="1333"/>
              </a:spcBef>
              <a:buClr>
                <a:srgbClr val="5F338C"/>
              </a:buClr>
              <a:buSzPts val="1600"/>
            </a:pPr>
            <a:r>
              <a:rPr lang="en-US" sz="4400" b="1" kern="0" dirty="0">
                <a:solidFill>
                  <a:srgbClr val="4D4B69"/>
                </a:solidFill>
                <a:ea typeface="Calibri"/>
                <a:cs typeface="Calibri"/>
              </a:rPr>
              <a:t>Safety Preparedness</a:t>
            </a:r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6F1A3BDA-6995-20D2-410C-43D08572DC27}"/>
              </a:ext>
            </a:extLst>
          </p:cNvPr>
          <p:cNvSpPr/>
          <p:nvPr/>
        </p:nvSpPr>
        <p:spPr>
          <a:xfrm>
            <a:off x="1219200" y="5120640"/>
            <a:ext cx="9753600" cy="975360"/>
          </a:xfrm>
          <a:prstGeom prst="rect">
            <a:avLst/>
          </a:prstGeom>
          <a:noFill/>
          <a:ln/>
        </p:spPr>
        <p:txBody>
          <a:bodyPr wrap="square" lIns="121920" tIns="60960" rIns="121920" bIns="60960" rtlCol="0" anchor="t"/>
          <a:lstStyle/>
          <a:p>
            <a:pPr algn="ctr"/>
            <a:r>
              <a:rPr lang="en-US" dirty="0">
                <a:solidFill>
                  <a:srgbClr val="666666"/>
                </a:solidFill>
                <a:latin typeface="Calibri"/>
                <a:ea typeface="Calibri"/>
                <a:cs typeface="Calibri"/>
              </a:rPr>
              <a:t>5 Slides Maximum</a:t>
            </a:r>
            <a:r>
              <a:rPr lang="en-US" dirty="0">
                <a:solidFill>
                  <a:srgbClr val="666666"/>
                </a:solidFill>
              </a:rPr>
              <a:t> </a:t>
            </a:r>
            <a:endParaRPr lang="en-US" dirty="0">
              <a:solidFill>
                <a:srgbClr val="000000"/>
              </a:solidFill>
              <a:ea typeface="Calibri"/>
              <a:cs typeface="Calibri"/>
            </a:endParaRPr>
          </a:p>
          <a:p>
            <a:pPr algn="ctr"/>
            <a:r>
              <a:rPr lang="en-US" dirty="0">
                <a:solidFill>
                  <a:srgbClr val="666666"/>
                </a:solidFill>
              </a:rPr>
              <a:t>Audio/Video: Allowed</a:t>
            </a:r>
            <a:endParaRPr lang="en-US" b="1" u="sng" dirty="0"/>
          </a:p>
        </p:txBody>
      </p:sp>
    </p:spTree>
    <p:extLst>
      <p:ext uri="{BB962C8B-B14F-4D97-AF65-F5344CB8AC3E}">
        <p14:creationId xmlns:p14="http://schemas.microsoft.com/office/powerpoint/2010/main" val="266186264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853440"/>
            <a:ext cx="10972800" cy="609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sz="3200" b="1" dirty="0">
                <a:solidFill>
                  <a:srgbClr val="27235E"/>
                </a:solidFill>
              </a:rPr>
              <a:t>University Oversight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609600" y="170688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sz="1800" b="1" dirty="0">
                <a:solidFill>
                  <a:srgbClr val="CC0000"/>
                </a:solidFill>
              </a:rPr>
              <a:t>INSTRUCTIONS: Describe university safety policies and oversight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609600" y="219456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sz="2000" b="1" dirty="0">
                <a:solidFill>
                  <a:srgbClr val="27235E"/>
                </a:solidFill>
              </a:rPr>
              <a:t>Required Content: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609600" y="2682240"/>
            <a:ext cx="10972800" cy="2438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457189" indent="-457189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Oversight for higher-risk student activities (e.g., fabrication, machining, HV work, etc.)? </a:t>
            </a:r>
          </a:p>
          <a:p>
            <a:pPr marL="457189" indent="-457189">
              <a:buSzPct val="100000"/>
              <a:buFontTx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Stellantis Vehicle track: oversight for HV and always-energized work</a:t>
            </a:r>
          </a:p>
          <a:p>
            <a:pPr marL="457189" indent="-457189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Team safety culture</a:t>
            </a:r>
          </a:p>
        </p:txBody>
      </p:sp>
      <p:sp>
        <p:nvSpPr>
          <p:cNvPr id="7" name="Text 3">
            <a:extLst>
              <a:ext uri="{FF2B5EF4-FFF2-40B4-BE49-F238E27FC236}">
                <a16:creationId xmlns:a16="http://schemas.microsoft.com/office/drawing/2014/main" id="{2134BBC2-FAD8-05E6-C057-CA42C8C2A68D}"/>
              </a:ext>
            </a:extLst>
          </p:cNvPr>
          <p:cNvSpPr/>
          <p:nvPr/>
        </p:nvSpPr>
        <p:spPr>
          <a:xfrm>
            <a:off x="609600" y="5486400"/>
            <a:ext cx="10972800" cy="975360"/>
          </a:xfrm>
          <a:prstGeom prst="rect">
            <a:avLst/>
          </a:prstGeom>
          <a:solidFill>
            <a:srgbClr val="F0F0F0"/>
          </a:solidFill>
          <a:ln/>
        </p:spPr>
        <p:txBody>
          <a:bodyPr wrap="square" lIns="121920" tIns="60960" rIns="121920" bIns="60960" rtlCol="0" anchor="t"/>
          <a:lstStyle/>
          <a:p>
            <a:r>
              <a:rPr lang="en-US" sz="1600" b="1" i="1" dirty="0">
                <a:solidFill>
                  <a:srgbClr val="27235E"/>
                </a:solidFill>
              </a:rPr>
              <a:t>🎤 AUDIO/VIDEO OPTIONAL: 3-minute recording per individual (embedded MP4/MP3 or slide narration)</a:t>
            </a:r>
            <a:endParaRPr lang="en-US" sz="1600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853440"/>
            <a:ext cx="10972800" cy="609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sz="3200" b="1" dirty="0">
                <a:solidFill>
                  <a:srgbClr val="27235E"/>
                </a:solidFill>
              </a:rPr>
              <a:t>Safety Resources and SMEs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609600" y="170688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sz="1800" b="1" dirty="0">
                <a:solidFill>
                  <a:srgbClr val="CC0000"/>
                </a:solidFill>
              </a:rPr>
              <a:t>INSTRUCTIONS: Identify safety subject matter experts that will support the EcoCAR team</a:t>
            </a:r>
            <a:endParaRPr lang="en-US" sz="1800" dirty="0"/>
          </a:p>
        </p:txBody>
      </p:sp>
      <p:graphicFrame>
        <p:nvGraphicFramePr>
          <p:cNvPr id="2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6214116"/>
              </p:ext>
            </p:extLst>
          </p:nvPr>
        </p:nvGraphicFramePr>
        <p:xfrm>
          <a:off x="609600" y="2194560"/>
          <a:ext cx="10972800" cy="2636520"/>
        </p:xfrm>
        <a:graphic>
          <a:graphicData uri="http://schemas.openxmlformats.org/drawingml/2006/table">
            <a:tbl>
              <a:tblPr/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b="1" dirty="0">
                          <a:solidFill>
                            <a:srgbClr val="27235E"/>
                          </a:solidFill>
                        </a:rPr>
                        <a:t>Expert Name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b="1" dirty="0">
                          <a:solidFill>
                            <a:srgbClr val="27235E"/>
                          </a:solidFill>
                        </a:rPr>
                        <a:t>Organization / Department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1219170" rtl="0" eaLnBrk="1" latinLnBrk="0" hangingPunct="1">
                        <a:buNone/>
                      </a:pPr>
                      <a:r>
                        <a:rPr lang="en-US" sz="1500" b="1" kern="1200" dirty="0">
                          <a:solidFill>
                            <a:srgbClr val="27235E"/>
                          </a:solidFill>
                          <a:latin typeface="+mn-lt"/>
                          <a:ea typeface="+mn-ea"/>
                          <a:cs typeface="+mn-cs"/>
                        </a:rPr>
                        <a:t>Role / Area of Expertise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1219170" rtl="0" eaLnBrk="1" latinLnBrk="0" hangingPunct="1">
                        <a:buNone/>
                      </a:pPr>
                      <a:r>
                        <a:rPr lang="en-US" sz="1500" b="1" kern="1200" dirty="0">
                          <a:solidFill>
                            <a:srgbClr val="27235E"/>
                          </a:solidFill>
                          <a:latin typeface="+mn-lt"/>
                          <a:ea typeface="+mn-ea"/>
                          <a:cs typeface="+mn-cs"/>
                        </a:rPr>
                        <a:t>EcoCAR Role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i="1" dirty="0">
                          <a:solidFill>
                            <a:srgbClr val="000000"/>
                          </a:solidFill>
                        </a:rPr>
                        <a:t>[Expert Name]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i="1" dirty="0">
                          <a:solidFill>
                            <a:srgbClr val="000000"/>
                          </a:solidFill>
                        </a:rPr>
                        <a:t>[Position/Role, internal/external]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i="1" dirty="0">
                          <a:solidFill>
                            <a:srgbClr val="000000"/>
                          </a:solidFill>
                        </a:rPr>
                        <a:t>[Safety expertise area]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i="1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[how/when/where they will be involved with the EcoCAR team]</a:t>
                      </a:r>
                    </a:p>
                    <a:p>
                      <a:pPr marL="0" indent="0">
                        <a:buNone/>
                      </a:pP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dirty="0"/>
                        <a:t>…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dirty="0"/>
                        <a:t>…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7370723"/>
                  </a:ext>
                </a:extLst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609600" y="4953000"/>
            <a:ext cx="10972800" cy="609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sz="1600" dirty="0">
                <a:solidFill>
                  <a:srgbClr val="27235E"/>
                </a:solidFill>
              </a:rPr>
              <a:t>Include narrative explaining how SMEs will interact with team and advisors</a:t>
            </a:r>
            <a:endParaRPr lang="en-US" sz="1600" dirty="0"/>
          </a:p>
        </p:txBody>
      </p:sp>
      <p:sp>
        <p:nvSpPr>
          <p:cNvPr id="4" name="Text 3">
            <a:extLst>
              <a:ext uri="{FF2B5EF4-FFF2-40B4-BE49-F238E27FC236}">
                <a16:creationId xmlns:a16="http://schemas.microsoft.com/office/drawing/2014/main" id="{6977B186-D16E-B266-7B76-04E73EB6E771}"/>
              </a:ext>
            </a:extLst>
          </p:cNvPr>
          <p:cNvSpPr/>
          <p:nvPr/>
        </p:nvSpPr>
        <p:spPr>
          <a:xfrm>
            <a:off x="609600" y="5486400"/>
            <a:ext cx="10972800" cy="975360"/>
          </a:xfrm>
          <a:prstGeom prst="rect">
            <a:avLst/>
          </a:prstGeom>
          <a:solidFill>
            <a:srgbClr val="F0F0F0"/>
          </a:solidFill>
          <a:ln/>
        </p:spPr>
        <p:txBody>
          <a:bodyPr wrap="square" lIns="121920" tIns="60960" rIns="121920" bIns="60960" rtlCol="0" anchor="t"/>
          <a:lstStyle/>
          <a:p>
            <a:r>
              <a:rPr lang="en-US" sz="1600" b="1" i="1" dirty="0">
                <a:solidFill>
                  <a:srgbClr val="27235E"/>
                </a:solidFill>
              </a:rPr>
              <a:t>🎤 AUDIO/VIDEO OPTIONAL: 3-minute recording per individual (embedded MP4/MP3 or slide narration)</a:t>
            </a:r>
            <a:endParaRPr lang="en-US" sz="1600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58FC49-33E7-1433-BA3C-28316A57E5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C283CE73-0812-C6C7-43BC-695290A55C8F}"/>
              </a:ext>
            </a:extLst>
          </p:cNvPr>
          <p:cNvSpPr/>
          <p:nvPr/>
        </p:nvSpPr>
        <p:spPr>
          <a:xfrm>
            <a:off x="609600" y="853440"/>
            <a:ext cx="10972800" cy="609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sz="3200" b="1" dirty="0">
                <a:solidFill>
                  <a:srgbClr val="27235E"/>
                </a:solidFill>
              </a:rPr>
              <a:t>Safety Resources and SMEs: Training Topics</a:t>
            </a:r>
            <a:endParaRPr lang="en-US" sz="3200" dirty="0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A3A4AFE7-A9E6-78B6-1031-23B92082D8FD}"/>
              </a:ext>
            </a:extLst>
          </p:cNvPr>
          <p:cNvSpPr/>
          <p:nvPr/>
        </p:nvSpPr>
        <p:spPr>
          <a:xfrm>
            <a:off x="609600" y="170688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sz="1800" b="1" dirty="0">
                <a:solidFill>
                  <a:srgbClr val="CC0000"/>
                </a:solidFill>
              </a:rPr>
              <a:t>INSTRUCTIONS: Identify safety subject matter experts that will support the EcoCAR team</a:t>
            </a:r>
            <a:endParaRPr lang="en-US" sz="1800" dirty="0"/>
          </a:p>
        </p:txBody>
      </p:sp>
      <p:graphicFrame>
        <p:nvGraphicFramePr>
          <p:cNvPr id="23" name="Table 0">
            <a:extLst>
              <a:ext uri="{FF2B5EF4-FFF2-40B4-BE49-F238E27FC236}">
                <a16:creationId xmlns:a16="http://schemas.microsoft.com/office/drawing/2014/main" id="{1E551A45-137F-8DD0-36FF-7EEFA823E9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9388214"/>
              </p:ext>
            </p:extLst>
          </p:nvPr>
        </p:nvGraphicFramePr>
        <p:xfrm>
          <a:off x="609600" y="2194560"/>
          <a:ext cx="10424160" cy="2438400"/>
        </p:xfrm>
        <a:graphic>
          <a:graphicData uri="http://schemas.openxmlformats.org/drawingml/2006/table">
            <a:tbl>
              <a:tblPr/>
              <a:tblGrid>
                <a:gridCol w="3291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17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b="1" dirty="0">
                          <a:solidFill>
                            <a:srgbClr val="27235E"/>
                          </a:solidFill>
                        </a:rPr>
                        <a:t>Training Topic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b="1" dirty="0">
                          <a:solidFill>
                            <a:srgbClr val="27235E"/>
                          </a:solidFill>
                        </a:rPr>
                        <a:t>Who is Supporting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1219170" rtl="0" eaLnBrk="1" latinLnBrk="0" hangingPunct="1">
                        <a:buNone/>
                      </a:pPr>
                      <a:r>
                        <a:rPr lang="en-US" sz="1500" b="1" kern="1200" dirty="0">
                          <a:solidFill>
                            <a:srgbClr val="27235E"/>
                          </a:solidFill>
                          <a:latin typeface="+mn-lt"/>
                          <a:ea typeface="+mn-ea"/>
                          <a:cs typeface="+mn-cs"/>
                        </a:rPr>
                        <a:t>Method of Delivery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i="1" dirty="0">
                          <a:solidFill>
                            <a:srgbClr val="000000"/>
                          </a:solidFill>
                        </a:rPr>
                        <a:t>[Expert Name]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i="1" dirty="0">
                          <a:solidFill>
                            <a:srgbClr val="000000"/>
                          </a:solidFill>
                        </a:rPr>
                        <a:t>[Name, organization]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i="1" dirty="0">
                          <a:solidFill>
                            <a:srgbClr val="000000"/>
                          </a:solidFill>
                        </a:rPr>
                        <a:t>[ex: Hands-on practical, quarterly group trainings, ad-hoc 1-1’s, self-paced virtual training, etc.]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dirty="0"/>
                        <a:t>…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dirty="0"/>
                        <a:t>…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7370723"/>
                  </a:ext>
                </a:extLst>
              </a:tr>
            </a:tbl>
          </a:graphicData>
        </a:graphic>
      </p:graphicFrame>
      <p:sp>
        <p:nvSpPr>
          <p:cNvPr id="4" name="Text 3">
            <a:extLst>
              <a:ext uri="{FF2B5EF4-FFF2-40B4-BE49-F238E27FC236}">
                <a16:creationId xmlns:a16="http://schemas.microsoft.com/office/drawing/2014/main" id="{DC85AE3E-030A-AAF6-8D0C-37E4BD04FE2D}"/>
              </a:ext>
            </a:extLst>
          </p:cNvPr>
          <p:cNvSpPr/>
          <p:nvPr/>
        </p:nvSpPr>
        <p:spPr>
          <a:xfrm>
            <a:off x="609600" y="5486400"/>
            <a:ext cx="10972800" cy="975360"/>
          </a:xfrm>
          <a:prstGeom prst="rect">
            <a:avLst/>
          </a:prstGeom>
          <a:solidFill>
            <a:srgbClr val="F0F0F0"/>
          </a:solidFill>
          <a:ln/>
        </p:spPr>
        <p:txBody>
          <a:bodyPr wrap="square" lIns="121920" tIns="60960" rIns="121920" bIns="60960" rtlCol="0" anchor="t"/>
          <a:lstStyle/>
          <a:p>
            <a:r>
              <a:rPr lang="en-US" sz="1600" b="1" i="1" dirty="0">
                <a:solidFill>
                  <a:srgbClr val="27235E"/>
                </a:solidFill>
              </a:rPr>
              <a:t>🎤 AUDIO/VIDEO OPTIONAL: 3-minute recording per individual (embedded MP4/MP3 or slide narration)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92712233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853440"/>
            <a:ext cx="10972800" cy="609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sz="3200" b="1" dirty="0">
                <a:solidFill>
                  <a:srgbClr val="27235E"/>
                </a:solidFill>
              </a:rPr>
              <a:t>Personal Protective Equipment (PPE)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609600" y="170688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sz="1800" b="1" dirty="0">
                <a:solidFill>
                  <a:srgbClr val="CC0000"/>
                </a:solidFill>
              </a:rPr>
              <a:t>INSTRUCTIONS: If not already covered in the facilities section, provide a table of available PPE (type, source, access method). Describe PPE access and compliance procedures</a:t>
            </a:r>
            <a:endParaRPr lang="en-US" sz="1800" dirty="0"/>
          </a:p>
        </p:txBody>
      </p:sp>
      <p:graphicFrame>
        <p:nvGraphicFramePr>
          <p:cNvPr id="2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0257367"/>
              </p:ext>
            </p:extLst>
          </p:nvPr>
        </p:nvGraphicFramePr>
        <p:xfrm>
          <a:off x="609600" y="2590801"/>
          <a:ext cx="10972800" cy="1950720"/>
        </p:xfrm>
        <a:graphic>
          <a:graphicData uri="http://schemas.openxmlformats.org/drawingml/2006/table">
            <a:tbl>
              <a:tblPr/>
              <a:tblGrid>
                <a:gridCol w="3657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876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b="1" dirty="0">
                          <a:solidFill>
                            <a:srgbClr val="27235E"/>
                          </a:solidFill>
                        </a:rPr>
                        <a:t>PPE Type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b="1" dirty="0">
                          <a:solidFill>
                            <a:srgbClr val="27235E"/>
                          </a:solidFill>
                        </a:rPr>
                        <a:t>Source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b="1" dirty="0">
                          <a:solidFill>
                            <a:srgbClr val="27235E"/>
                          </a:solidFill>
                        </a:rPr>
                        <a:t>Access Method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i="1" dirty="0">
                          <a:solidFill>
                            <a:srgbClr val="000000"/>
                          </a:solidFill>
                        </a:rPr>
                        <a:t>Ex: Safety glasses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i="1" dirty="0">
                          <a:solidFill>
                            <a:srgbClr val="000000"/>
                          </a:solidFill>
                        </a:rPr>
                        <a:t>[University/Team/Individual]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i="1" dirty="0">
                          <a:solidFill>
                            <a:srgbClr val="000000"/>
                          </a:solidFill>
                        </a:rPr>
                        <a:t>[How students obtain PPE]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i="1" dirty="0">
                          <a:solidFill>
                            <a:srgbClr val="000000"/>
                          </a:solidFill>
                        </a:rPr>
                        <a:t>Ex: HV gloves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i="1" dirty="0">
                          <a:solidFill>
                            <a:srgbClr val="000000"/>
                          </a:solidFill>
                        </a:rPr>
                        <a:t>[University/Team/Individual]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i="1" dirty="0">
                          <a:solidFill>
                            <a:srgbClr val="000000"/>
                          </a:solidFill>
                        </a:rPr>
                        <a:t>[How students obtain PPE]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dirty="0"/>
                        <a:t>…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8064372"/>
                  </a:ext>
                </a:extLst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609600" y="4743449"/>
            <a:ext cx="10972800" cy="529591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sz="1600" dirty="0">
                <a:solidFill>
                  <a:srgbClr val="27235E"/>
                </a:solidFill>
              </a:rPr>
              <a:t>Include narrative description of how the team will ensure proper PPE usage and replenish PPE when needed</a:t>
            </a:r>
            <a:endParaRPr lang="en-US" sz="1600" dirty="0"/>
          </a:p>
        </p:txBody>
      </p:sp>
      <p:sp>
        <p:nvSpPr>
          <p:cNvPr id="4" name="Text 3">
            <a:extLst>
              <a:ext uri="{FF2B5EF4-FFF2-40B4-BE49-F238E27FC236}">
                <a16:creationId xmlns:a16="http://schemas.microsoft.com/office/drawing/2014/main" id="{41411F4A-8C2D-62E0-4332-3D36A14266D3}"/>
              </a:ext>
            </a:extLst>
          </p:cNvPr>
          <p:cNvSpPr/>
          <p:nvPr/>
        </p:nvSpPr>
        <p:spPr>
          <a:xfrm>
            <a:off x="609600" y="5486400"/>
            <a:ext cx="10972800" cy="975360"/>
          </a:xfrm>
          <a:prstGeom prst="rect">
            <a:avLst/>
          </a:prstGeom>
          <a:solidFill>
            <a:srgbClr val="F0F0F0"/>
          </a:solidFill>
          <a:ln/>
        </p:spPr>
        <p:txBody>
          <a:bodyPr wrap="square" lIns="121920" tIns="60960" rIns="121920" bIns="60960" rtlCol="0" anchor="t"/>
          <a:lstStyle/>
          <a:p>
            <a:r>
              <a:rPr lang="en-US" sz="1600" b="1" i="1" dirty="0">
                <a:solidFill>
                  <a:srgbClr val="27235E"/>
                </a:solidFill>
              </a:rPr>
              <a:t>🎤 AUDIO/VIDEO OPTIONAL: 3-minute recording per individual (embedded MP4/MP3 or slide narration)</a:t>
            </a:r>
            <a:endParaRPr lang="en-US" sz="1600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853440"/>
            <a:ext cx="10972800" cy="609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sz="3733" b="1" dirty="0">
                <a:solidFill>
                  <a:srgbClr val="27235E"/>
                </a:solidFill>
              </a:rPr>
              <a:t>Submission Checklist</a:t>
            </a:r>
            <a:endParaRPr lang="en-US" sz="3733" dirty="0"/>
          </a:p>
        </p:txBody>
      </p:sp>
      <p:sp>
        <p:nvSpPr>
          <p:cNvPr id="3" name="Text 1"/>
          <p:cNvSpPr/>
          <p:nvPr/>
        </p:nvSpPr>
        <p:spPr>
          <a:xfrm>
            <a:off x="609600" y="170688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sz="1867" b="1" dirty="0">
                <a:solidFill>
                  <a:srgbClr val="333333"/>
                </a:solidFill>
              </a:rPr>
              <a:t>Before submitting, ensure you have:</a:t>
            </a:r>
            <a:endParaRPr lang="en-US" sz="1867" dirty="0"/>
          </a:p>
        </p:txBody>
      </p:sp>
      <p:sp>
        <p:nvSpPr>
          <p:cNvPr id="4" name="Text 2"/>
          <p:cNvSpPr/>
          <p:nvPr/>
        </p:nvSpPr>
        <p:spPr>
          <a:xfrm>
            <a:off x="609600" y="2194560"/>
            <a:ext cx="10972800" cy="426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457189" indent="-457189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Completed all required sections with appropriate content</a:t>
            </a:r>
            <a:endParaRPr lang="en-US" sz="1600" dirty="0"/>
          </a:p>
          <a:p>
            <a:pPr marL="457189" indent="-457189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Embedded required audio/video content where specified</a:t>
            </a:r>
            <a:endParaRPr lang="en-US" sz="1600" dirty="0"/>
          </a:p>
          <a:p>
            <a:pPr marL="457189" indent="-457189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Named file: EIC - Proposal - [University Name] - [Track]</a:t>
            </a:r>
            <a:endParaRPr lang="en-US" sz="1600" dirty="0"/>
          </a:p>
          <a:p>
            <a:pPr marL="457189" indent="-457189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Compressed videos to manage file size</a:t>
            </a:r>
          </a:p>
          <a:p>
            <a:pPr marL="457189" indent="-457189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File size is within 1 GB</a:t>
            </a:r>
            <a:endParaRPr lang="en-US" sz="1600" dirty="0"/>
          </a:p>
          <a:p>
            <a:pPr marL="457189" indent="-457189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Verified all embedded files play without external downloads</a:t>
            </a:r>
            <a:endParaRPr lang="en-US" sz="1600" dirty="0"/>
          </a:p>
          <a:p>
            <a:pPr marL="457189" indent="-457189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Prepared separate University Administration Support Letter (PDF)</a:t>
            </a:r>
            <a:endParaRPr lang="en-US" sz="1600" dirty="0"/>
          </a:p>
          <a:p>
            <a:pPr marL="457189" indent="-457189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Prepared optional additional support letters (PDF) if applicable</a:t>
            </a:r>
            <a:endParaRPr lang="en-US" sz="1600" dirty="0"/>
          </a:p>
          <a:p>
            <a:pPr marL="457189" indent="-457189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Reviewed all content for accuracy and completeness</a:t>
            </a:r>
            <a:endParaRPr lang="en-US" sz="1600" dirty="0"/>
          </a:p>
          <a:p>
            <a:pPr marL="457189" indent="-457189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Ready to submit by December 18, 2026 at 4:00 PM EST</a:t>
            </a:r>
          </a:p>
          <a:p>
            <a:pPr marL="457189" indent="-457189">
              <a:buSzPct val="100000"/>
              <a:buFontTx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Submit file here: </a:t>
            </a:r>
            <a:r>
              <a:rPr lang="en-US" sz="1600" dirty="0">
                <a:solidFill>
                  <a:srgbClr val="333333"/>
                </a:solidFill>
                <a:hlinkClick r:id="rId3"/>
              </a:rPr>
              <a:t>https://avtcseries.org/next-avtc-series/rfp-submission</a:t>
            </a:r>
            <a:r>
              <a:rPr lang="en-US" sz="1600" dirty="0">
                <a:solidFill>
                  <a:srgbClr val="333333"/>
                </a:solidFill>
              </a:rPr>
              <a:t>   </a:t>
            </a:r>
            <a:endParaRPr lang="en-US" sz="1600" dirty="0"/>
          </a:p>
          <a:p>
            <a:pPr marL="457189" indent="-457189">
              <a:buSzPct val="100000"/>
              <a:buChar char="•"/>
            </a:pP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853440"/>
            <a:ext cx="10972800" cy="609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sz="3600" b="1" dirty="0">
                <a:solidFill>
                  <a:srgbClr val="4D4B69"/>
                </a:solidFill>
              </a:rPr>
              <a:t>Audio/Video Embedding Instructions</a:t>
            </a:r>
            <a:endParaRPr lang="en-US" sz="3600" dirty="0">
              <a:solidFill>
                <a:srgbClr val="4D4B69"/>
              </a:solidFill>
            </a:endParaRPr>
          </a:p>
        </p:txBody>
      </p:sp>
      <p:sp>
        <p:nvSpPr>
          <p:cNvPr id="3" name="Text 1"/>
          <p:cNvSpPr/>
          <p:nvPr/>
        </p:nvSpPr>
        <p:spPr>
          <a:xfrm>
            <a:off x="609600" y="2405017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sz="2000" b="1" dirty="0">
                <a:solidFill>
                  <a:srgbClr val="27235E"/>
                </a:solidFill>
              </a:rPr>
              <a:t>SLIDE NARRATION (Audio recorded over a slide):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609600" y="2892697"/>
            <a:ext cx="10972800" cy="1950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457189" indent="-457189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Go to Slide Show tab → Record Slide Show → Record from Current Slide</a:t>
            </a:r>
            <a:endParaRPr lang="en-US" sz="1600" dirty="0"/>
          </a:p>
          <a:p>
            <a:pPr marL="457189" indent="-457189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Click the microphone icon and speak your narration</a:t>
            </a:r>
            <a:endParaRPr lang="en-US" sz="1600" dirty="0"/>
          </a:p>
          <a:p>
            <a:pPr marL="457189" indent="-457189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Press ESC when finished - audio will be embedded in the slide</a:t>
            </a:r>
            <a:endParaRPr lang="en-US" sz="1600" dirty="0"/>
          </a:p>
          <a:p>
            <a:pPr marL="457189" indent="-457189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A small speaker icon will appear indicating narration is present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609600" y="438912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sz="2000" b="1" dirty="0">
                <a:solidFill>
                  <a:srgbClr val="27235E"/>
                </a:solidFill>
              </a:rPr>
              <a:t>EMBEDDING VIDEO FILES: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609600" y="4876800"/>
            <a:ext cx="10972800" cy="1584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457189" indent="-457189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Go to Insert tab → Video → This Device</a:t>
            </a:r>
            <a:endParaRPr lang="en-US" sz="1600" dirty="0"/>
          </a:p>
          <a:p>
            <a:pPr marL="457189" indent="-457189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Select your MP4 video file and click Insert</a:t>
            </a:r>
            <a:endParaRPr lang="en-US" sz="1600" dirty="0"/>
          </a:p>
          <a:p>
            <a:pPr marL="457189" indent="-457189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Right-click video → Format Video → Video tab → check 'Embed in file'</a:t>
            </a:r>
            <a:endParaRPr lang="en-US" sz="1600" dirty="0"/>
          </a:p>
          <a:p>
            <a:pPr marL="457189" indent="-457189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Compress videos to 720p resolution to manage file size</a:t>
            </a:r>
            <a:endParaRPr lang="en-US" sz="1600" dirty="0"/>
          </a:p>
        </p:txBody>
      </p:sp>
      <p:pic>
        <p:nvPicPr>
          <p:cNvPr id="7" name="Recorded Sound">
            <a:hlinkClick r:id="" action="ppaction://media"/>
            <a:extLst>
              <a:ext uri="{FF2B5EF4-FFF2-40B4-BE49-F238E27FC236}">
                <a16:creationId xmlns:a16="http://schemas.microsoft.com/office/drawing/2014/main" id="{CDC2D4DF-F185-BD39-7294-79A4F10ED7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14744" y="914400"/>
            <a:ext cx="812800" cy="8128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219200" y="3048000"/>
            <a:ext cx="975360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/>
            <a:r>
              <a:rPr lang="en-US" sz="4400" b="1" dirty="0">
                <a:solidFill>
                  <a:srgbClr val="4D4B69"/>
                </a:solidFill>
              </a:rPr>
              <a:t>RFP SECTION D-2.2:</a:t>
            </a:r>
            <a:endParaRPr lang="en-US" sz="4400" dirty="0">
              <a:solidFill>
                <a:srgbClr val="4D4B69"/>
              </a:solidFill>
            </a:endParaRPr>
          </a:p>
          <a:p>
            <a:pPr algn="ctr"/>
            <a:r>
              <a:rPr lang="en-US" sz="4400" b="1" dirty="0">
                <a:solidFill>
                  <a:srgbClr val="4D4B69"/>
                </a:solidFill>
              </a:rPr>
              <a:t>University Case for Selection</a:t>
            </a:r>
            <a:endParaRPr lang="en-US" sz="4400" dirty="0">
              <a:solidFill>
                <a:srgbClr val="4D4B69"/>
              </a:solidFill>
            </a:endParaRPr>
          </a:p>
        </p:txBody>
      </p:sp>
      <p:sp>
        <p:nvSpPr>
          <p:cNvPr id="3" name="Text 1"/>
          <p:cNvSpPr/>
          <p:nvPr/>
        </p:nvSpPr>
        <p:spPr>
          <a:xfrm>
            <a:off x="1219200" y="5120640"/>
            <a:ext cx="9753600" cy="975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/>
            <a:r>
              <a:rPr lang="en-US" dirty="0">
                <a:solidFill>
                  <a:srgbClr val="666666"/>
                </a:solidFill>
              </a:rPr>
              <a:t>2 Slides Maximum</a:t>
            </a:r>
            <a:endParaRPr lang="en-US" dirty="0"/>
          </a:p>
          <a:p>
            <a:pPr algn="ctr"/>
            <a:r>
              <a:rPr lang="en-US" dirty="0">
                <a:solidFill>
                  <a:srgbClr val="666666"/>
                </a:solidFill>
              </a:rPr>
              <a:t>Audio/Video: </a:t>
            </a:r>
            <a:r>
              <a:rPr lang="en-US" b="1" dirty="0">
                <a:solidFill>
                  <a:srgbClr val="666666"/>
                </a:solidFill>
              </a:rPr>
              <a:t>REQUIRED</a:t>
            </a:r>
            <a:endParaRPr lang="en-US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853440"/>
            <a:ext cx="10972800" cy="609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sz="3200" b="1" dirty="0">
                <a:solidFill>
                  <a:srgbClr val="27235E"/>
                </a:solidFill>
              </a:rPr>
              <a:t>University Case for Selection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609600" y="5486400"/>
            <a:ext cx="10972800" cy="975360"/>
          </a:xfrm>
          <a:prstGeom prst="rect">
            <a:avLst/>
          </a:prstGeom>
          <a:solidFill>
            <a:srgbClr val="F0F0F0"/>
          </a:solidFill>
          <a:ln/>
        </p:spPr>
        <p:txBody>
          <a:bodyPr wrap="square" rtlCol="0" anchor="t"/>
          <a:lstStyle/>
          <a:p>
            <a:r>
              <a:rPr lang="en-US" sz="1600" b="1" i="1" dirty="0">
                <a:solidFill>
                  <a:srgbClr val="27235E"/>
                </a:solidFill>
              </a:rPr>
              <a:t>🎤 AUDIO/VIDEO REQUIREMENT: 3-minute recording (embedded MP4 file or slide narration)</a:t>
            </a:r>
            <a:endParaRPr lang="en-US" sz="1600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F5E21724-EC4C-6783-2B5E-4ECDE367C8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9612" y="198021"/>
            <a:ext cx="6630061" cy="52883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7">
            <a:extLst>
              <a:ext uri="{FF2B5EF4-FFF2-40B4-BE49-F238E27FC236}">
                <a16:creationId xmlns:a16="http://schemas.microsoft.com/office/drawing/2014/main" id="{49744578-25FE-16A0-C106-D41AA69FAF82}"/>
              </a:ext>
            </a:extLst>
          </p:cNvPr>
          <p:cNvSpPr txBox="1"/>
          <p:nvPr/>
        </p:nvSpPr>
        <p:spPr>
          <a:xfrm>
            <a:off x="6417867" y="1411989"/>
            <a:ext cx="3398487" cy="985078"/>
          </a:xfrm>
          <a:prstGeom prst="rect">
            <a:avLst/>
          </a:prstGeom>
          <a:noFill/>
        </p:spPr>
        <p:txBody>
          <a:bodyPr rot="0" spcFirstLastPara="0" vert="horz" wrap="square" lIns="121920" tIns="60960" rIns="121920" bIns="6096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>
                <a:ea typeface="Calibri"/>
                <a:cs typeface="Calibri"/>
              </a:rPr>
              <a:t>This slide (or slides) should be used to pitch why your school should be selected!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219200" y="3048000"/>
            <a:ext cx="975360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/>
            <a:r>
              <a:rPr lang="en-US" sz="4400" b="1" dirty="0">
                <a:solidFill>
                  <a:srgbClr val="4D4B69"/>
                </a:solidFill>
              </a:rPr>
              <a:t>RFP SECTION D-2.3:</a:t>
            </a:r>
            <a:endParaRPr lang="en-US" sz="4400" dirty="0">
              <a:solidFill>
                <a:srgbClr val="4D4B69"/>
              </a:solidFill>
            </a:endParaRPr>
          </a:p>
          <a:p>
            <a:pPr algn="ctr"/>
            <a:r>
              <a:rPr lang="en-US" sz="4400" b="1" dirty="0">
                <a:solidFill>
                  <a:srgbClr val="4D4B69"/>
                </a:solidFill>
              </a:rPr>
              <a:t>Faculty Support</a:t>
            </a:r>
            <a:endParaRPr lang="en-US" sz="4400" dirty="0">
              <a:solidFill>
                <a:srgbClr val="4D4B69"/>
              </a:solidFill>
            </a:endParaRPr>
          </a:p>
        </p:txBody>
      </p:sp>
      <p:sp>
        <p:nvSpPr>
          <p:cNvPr id="3" name="Text 1"/>
          <p:cNvSpPr/>
          <p:nvPr/>
        </p:nvSpPr>
        <p:spPr>
          <a:xfrm>
            <a:off x="1219200" y="5120640"/>
            <a:ext cx="9753600" cy="975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/>
            <a:r>
              <a:rPr lang="en-US" dirty="0">
                <a:solidFill>
                  <a:srgbClr val="666666"/>
                </a:solidFill>
              </a:rPr>
              <a:t>1 Slide per Faculty Member</a:t>
            </a:r>
            <a:endParaRPr lang="en-US" dirty="0"/>
          </a:p>
          <a:p>
            <a:pPr algn="ctr"/>
            <a:r>
              <a:rPr lang="en-US" dirty="0">
                <a:solidFill>
                  <a:srgbClr val="666666"/>
                </a:solidFill>
              </a:rPr>
              <a:t>Audio/Video: </a:t>
            </a:r>
            <a:r>
              <a:rPr lang="en-US" b="1" u="sng" dirty="0">
                <a:solidFill>
                  <a:srgbClr val="666666"/>
                </a:solidFill>
              </a:rPr>
              <a:t>REQUIRED</a:t>
            </a:r>
            <a:endParaRPr lang="en-US" b="1" u="sng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853440"/>
            <a:ext cx="10972800" cy="609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sz="3200" b="1" dirty="0">
                <a:solidFill>
                  <a:srgbClr val="27235E"/>
                </a:solidFill>
              </a:rPr>
              <a:t>Lead Faculty Advisor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5862320" y="853440"/>
            <a:ext cx="618744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sz="1800" b="1" dirty="0">
                <a:solidFill>
                  <a:srgbClr val="CC0000"/>
                </a:solidFill>
              </a:rPr>
              <a:t>INSTRUCTIONS: </a:t>
            </a:r>
          </a:p>
          <a:p>
            <a:r>
              <a:rPr lang="en-US" sz="1800" b="1" dirty="0">
                <a:solidFill>
                  <a:srgbClr val="CC0000"/>
                </a:solidFill>
              </a:rPr>
              <a:t>1. Duplicate this slide and use for each Lead Faculty Advisor</a:t>
            </a:r>
          </a:p>
          <a:p>
            <a:r>
              <a:rPr lang="en-US" sz="1800" b="1" dirty="0">
                <a:solidFill>
                  <a:srgbClr val="C00000"/>
                </a:solidFill>
              </a:rPr>
              <a:t>2. </a:t>
            </a:r>
            <a:r>
              <a:rPr lang="en-US" sz="18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Delete these prompts before inserting your content here.</a:t>
            </a:r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134539"/>
              </p:ext>
            </p:extLst>
          </p:nvPr>
        </p:nvGraphicFramePr>
        <p:xfrm>
          <a:off x="609600" y="2082800"/>
          <a:ext cx="10972800" cy="3129280"/>
        </p:xfrm>
        <a:graphic>
          <a:graphicData uri="http://schemas.openxmlformats.org/drawingml/2006/table">
            <a:tbl>
              <a:tblPr/>
              <a:tblGrid>
                <a:gridCol w="24688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503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470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b="1" dirty="0">
                          <a:solidFill>
                            <a:srgbClr val="27235E"/>
                          </a:solidFill>
                        </a:rPr>
                        <a:t>Information Type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b="1" dirty="0">
                          <a:solidFill>
                            <a:srgbClr val="27235E"/>
                          </a:solidFill>
                        </a:rPr>
                        <a:t>Details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70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</a:rPr>
                        <a:t>Name &amp; Title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i="1" dirty="0">
                          <a:solidFill>
                            <a:srgbClr val="000000"/>
                          </a:solidFill>
                        </a:rPr>
                        <a:t>[Insert name, title]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70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</a:rPr>
                        <a:t>Department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i="1" dirty="0">
                          <a:solidFill>
                            <a:srgbClr val="000000"/>
                          </a:solidFill>
                        </a:rPr>
                        <a:t>[Insert department]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4136224"/>
                  </a:ext>
                </a:extLst>
              </a:tr>
              <a:tr h="4470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</a:rPr>
                        <a:t>Tenure Status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i="1" dirty="0">
                          <a:solidFill>
                            <a:srgbClr val="000000"/>
                          </a:solidFill>
                        </a:rPr>
                        <a:t>[Tenured/Tenure-track/Non-tenure]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70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dirty="0"/>
                        <a:t>Faculty Accommodations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i="1" dirty="0">
                          <a:solidFill>
                            <a:srgbClr val="000000"/>
                          </a:solidFill>
                        </a:rPr>
                        <a:t>[teaching release, summer salary, etc. provided by the university]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9026639"/>
                  </a:ext>
                </a:extLst>
              </a:tr>
              <a:tr h="4470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</a:rPr>
                        <a:t>Relevant Expertise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i="1" dirty="0">
                          <a:solidFill>
                            <a:srgbClr val="000000"/>
                          </a:solidFill>
                        </a:rPr>
                        <a:t>[Specific qualifications for EcoCAR role]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70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</a:rPr>
                        <a:t>Competing Commitments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i="1" dirty="0">
                          <a:solidFill>
                            <a:srgbClr val="000000"/>
                          </a:solidFill>
                        </a:rPr>
                        <a:t>[Research/teaching obligations that may conflict]</a:t>
                      </a:r>
                      <a:endParaRPr lang="en-US" sz="15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609600" y="5608320"/>
            <a:ext cx="10972800" cy="975360"/>
          </a:xfrm>
          <a:prstGeom prst="rect">
            <a:avLst/>
          </a:prstGeom>
          <a:solidFill>
            <a:srgbClr val="F0F0F0"/>
          </a:solidFill>
          <a:ln/>
        </p:spPr>
        <p:txBody>
          <a:bodyPr wrap="square" rtlCol="0" anchor="t"/>
          <a:lstStyle/>
          <a:p>
            <a:r>
              <a:rPr lang="en-US" sz="1600" b="1" i="1" dirty="0">
                <a:solidFill>
                  <a:srgbClr val="27235E"/>
                </a:solidFill>
              </a:rPr>
              <a:t>🎤 AUDIO/VIDEO REQUIREMENT: 3-minute recording per faculty (embedded MP4/MP3 or slide narration)</a:t>
            </a:r>
            <a:endParaRPr lang="en-US" sz="1600" dirty="0"/>
          </a:p>
        </p:txBody>
      </p:sp>
      <p:pic>
        <p:nvPicPr>
          <p:cNvPr id="4" name="Picture 3" descr="A picture containing dark, light, silhouette&#10;&#10;AI-generated content may be incorrect.">
            <a:extLst>
              <a:ext uri="{FF2B5EF4-FFF2-40B4-BE49-F238E27FC236}">
                <a16:creationId xmlns:a16="http://schemas.microsoft.com/office/drawing/2014/main" id="{038C7F5E-9104-3D5F-BA71-6CAD0F93D02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45041" t="44889"/>
          <a:stretch>
            <a:fillRect/>
          </a:stretch>
        </p:blipFill>
        <p:spPr>
          <a:xfrm>
            <a:off x="8724999" y="2407920"/>
            <a:ext cx="3533503" cy="283464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E4EB9059-7865-6A6A-BC1F-42D32D50864A}"/>
              </a:ext>
            </a:extLst>
          </p:cNvPr>
          <p:cNvSpPr txBox="1"/>
          <p:nvPr/>
        </p:nvSpPr>
        <p:spPr>
          <a:xfrm>
            <a:off x="9334519" y="3012311"/>
            <a:ext cx="204962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Let us know your motivation for proposing to lead an </a:t>
            </a:r>
            <a:r>
              <a:rPr lang="en-US" sz="1600" dirty="0" err="1"/>
              <a:t>EcoCAR</a:t>
            </a:r>
            <a:r>
              <a:rPr lang="en-US" sz="1600" dirty="0"/>
              <a:t> team!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388</TotalTime>
  <Words>4669</Words>
  <Application>Microsoft Office PowerPoint</Application>
  <PresentationFormat>Widescreen</PresentationFormat>
  <Paragraphs>822</Paragraphs>
  <Slides>49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4" baseType="lpstr">
      <vt:lpstr>Aptos</vt:lpstr>
      <vt:lpstr>Arial</vt:lpstr>
      <vt:lpstr>Calibri</vt:lpstr>
      <vt:lpstr>Inter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DeClark, Kimberly</cp:lastModifiedBy>
  <cp:revision>131</cp:revision>
  <dcterms:created xsi:type="dcterms:W3CDTF">2025-10-02T19:14:32Z</dcterms:created>
  <dcterms:modified xsi:type="dcterms:W3CDTF">2025-11-07T17:27:43Z</dcterms:modified>
</cp:coreProperties>
</file>